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52" r:id="rId1"/>
  </p:sldMasterIdLst>
  <p:notesMasterIdLst>
    <p:notesMasterId r:id="rId66"/>
  </p:notesMasterIdLst>
  <p:sldIdLst>
    <p:sldId id="256" r:id="rId2"/>
    <p:sldId id="257" r:id="rId3"/>
    <p:sldId id="324" r:id="rId4"/>
    <p:sldId id="326" r:id="rId5"/>
    <p:sldId id="335" r:id="rId6"/>
    <p:sldId id="336" r:id="rId7"/>
    <p:sldId id="337" r:id="rId8"/>
    <p:sldId id="338" r:id="rId9"/>
    <p:sldId id="339" r:id="rId10"/>
    <p:sldId id="340" r:id="rId11"/>
    <p:sldId id="341" r:id="rId12"/>
    <p:sldId id="342" r:id="rId13"/>
    <p:sldId id="259" r:id="rId14"/>
    <p:sldId id="260" r:id="rId15"/>
    <p:sldId id="261" r:id="rId16"/>
    <p:sldId id="262" r:id="rId17"/>
    <p:sldId id="263" r:id="rId18"/>
    <p:sldId id="264" r:id="rId19"/>
    <p:sldId id="327" r:id="rId20"/>
    <p:sldId id="334" r:id="rId21"/>
    <p:sldId id="265" r:id="rId22"/>
    <p:sldId id="266" r:id="rId23"/>
    <p:sldId id="267" r:id="rId24"/>
    <p:sldId id="268" r:id="rId25"/>
    <p:sldId id="271" r:id="rId26"/>
    <p:sldId id="318" r:id="rId27"/>
    <p:sldId id="272" r:id="rId28"/>
    <p:sldId id="319" r:id="rId29"/>
    <p:sldId id="273" r:id="rId30"/>
    <p:sldId id="274" r:id="rId31"/>
    <p:sldId id="320" r:id="rId32"/>
    <p:sldId id="275" r:id="rId33"/>
    <p:sldId id="276" r:id="rId34"/>
    <p:sldId id="277" r:id="rId35"/>
    <p:sldId id="278" r:id="rId36"/>
    <p:sldId id="279" r:id="rId37"/>
    <p:sldId id="280" r:id="rId38"/>
    <p:sldId id="281" r:id="rId39"/>
    <p:sldId id="282" r:id="rId40"/>
    <p:sldId id="283" r:id="rId41"/>
    <p:sldId id="284" r:id="rId42"/>
    <p:sldId id="285" r:id="rId43"/>
    <p:sldId id="286" r:id="rId44"/>
    <p:sldId id="287" r:id="rId45"/>
    <p:sldId id="288" r:id="rId46"/>
    <p:sldId id="289" r:id="rId47"/>
    <p:sldId id="290" r:id="rId48"/>
    <p:sldId id="291" r:id="rId49"/>
    <p:sldId id="292" r:id="rId50"/>
    <p:sldId id="293" r:id="rId51"/>
    <p:sldId id="295" r:id="rId52"/>
    <p:sldId id="296" r:id="rId53"/>
    <p:sldId id="297" r:id="rId54"/>
    <p:sldId id="298" r:id="rId55"/>
    <p:sldId id="299" r:id="rId56"/>
    <p:sldId id="322" r:id="rId57"/>
    <p:sldId id="309" r:id="rId58"/>
    <p:sldId id="312" r:id="rId59"/>
    <p:sldId id="315" r:id="rId60"/>
    <p:sldId id="323" r:id="rId61"/>
    <p:sldId id="300" r:id="rId62"/>
    <p:sldId id="325" r:id="rId63"/>
    <p:sldId id="301" r:id="rId64"/>
    <p:sldId id="302" r:id="rId6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99"/>
    <p:restoredTop sz="83148"/>
  </p:normalViewPr>
  <p:slideViewPr>
    <p:cSldViewPr snapToGrid="0">
      <p:cViewPr varScale="1">
        <p:scale>
          <a:sx n="87" d="100"/>
          <a:sy n="87" d="100"/>
        </p:scale>
        <p:origin x="232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BB8A52-8AC5-C74C-97FB-632C448F3674}" type="datetimeFigureOut">
              <a:rPr lang="en-US" smtClean="0"/>
              <a:t>1/13/25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66506D-5C9B-294C-B2AE-15ACE8B5B9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1614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2" name="Google Shape;142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p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18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Reification –  we prefer complete shapes, so we fill in the gaps between elements to complete the image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Emergence – See the big picture first, connect small parts into a big picture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Multistability</a:t>
            </a:r>
            <a:r>
              <a:rPr lang="en-US" dirty="0"/>
              <a:t> – Many ways to interpret, but only see one at a time; front is back, front is front, diamond in middle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Invariance – see basic shapes as identical regardless of transformations </a:t>
            </a:r>
            <a:endParaRPr dirty="0"/>
          </a:p>
        </p:txBody>
      </p:sp>
      <p:sp>
        <p:nvSpPr>
          <p:cNvPr id="223" name="Google Shape;223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Flash image on next screen </a:t>
            </a:r>
            <a:endParaRPr dirty="0"/>
          </a:p>
        </p:txBody>
      </p:sp>
      <p:sp>
        <p:nvSpPr>
          <p:cNvPr id="150" name="Google Shape;150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298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3" name="Google Shape;163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Clocked my spacebar double-tap ability at about 80ms on average.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Without knowing what you were going to see, you likely attuned to the red dot in the field of blue dots.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is the power of preattentive processing.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23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6" name="Google Shape;226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Now I’m going to flash an image on the screen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Google Shape;227;p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25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6" name="Google Shape;226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Now I’m going to flash an image on the screen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Google Shape;227;p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26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9914263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Same on next slide but threes </a:t>
            </a:r>
            <a:endParaRPr dirty="0"/>
          </a:p>
        </p:txBody>
      </p:sp>
      <p:sp>
        <p:nvSpPr>
          <p:cNvPr id="234" name="Google Shape;234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Same on next slide but threes </a:t>
            </a:r>
            <a:endParaRPr dirty="0"/>
          </a:p>
        </p:txBody>
      </p:sp>
      <p:sp>
        <p:nvSpPr>
          <p:cNvPr id="234" name="Google Shape;234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3818918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0" name="Google Shape;240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6" name="Google Shape;246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Google Shape;247;p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30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6" name="Google Shape;246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Google Shape;247;p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31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3866061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" name="Google Shape;432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9" name="Google Shape;439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0" name="Google Shape;440;p3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36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7" name="Google Shape;447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 is changing?</a:t>
            </a: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8" name="Google Shape;448;p3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37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5" name="Google Shape;455;p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Not only is this comparison easier, but if we now go back to the original flickering image, you won’t have the same problem – you can’t “unsee” the answer.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6" name="Google Shape;456;p3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38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Lines seem different sizes </a:t>
            </a:r>
            <a:endParaRPr dirty="0"/>
          </a:p>
        </p:txBody>
      </p:sp>
      <p:sp>
        <p:nvSpPr>
          <p:cNvPr id="465" name="Google Shape;465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All right angles </a:t>
            </a:r>
            <a:endParaRPr dirty="0"/>
          </a:p>
        </p:txBody>
      </p:sp>
      <p:sp>
        <p:nvSpPr>
          <p:cNvPr id="472" name="Google Shape;472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8" name="Google Shape;478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4" name="Google Shape;484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43" name="Google Shape;343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6" name="Google Shape;506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2" name="Google Shape;542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4" name="Google Shape;574;p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5" name="Google Shape;575;p4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46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4" name="Google Shape;654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0" name="Google Shape;660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-US" b="0" i="0" dirty="0">
                <a:solidFill>
                  <a:srgbClr val="2A2A2A"/>
                </a:solidFill>
                <a:effectLst/>
                <a:latin typeface="Roboto" panose="020F0502020204030204" pitchFamily="34" charset="0"/>
              </a:rPr>
              <a:t>Rods work at very low levels of light. We use these for night vision because only a few bits of light (photons) can activate a rod. Rods don't help with color vision, which is why at night, we see everything in a gray scale. The human eye has over 100 million rod cells.</a:t>
            </a:r>
          </a:p>
          <a:p>
            <a:pPr algn="l"/>
            <a:endParaRPr lang="en-US" b="0" i="0" dirty="0">
              <a:solidFill>
                <a:srgbClr val="2A2A2A"/>
              </a:solidFill>
              <a:effectLst/>
              <a:latin typeface="Roboto" panose="020F0502020204030204" pitchFamily="34" charset="0"/>
            </a:endParaRPr>
          </a:p>
          <a:p>
            <a:pPr algn="l"/>
            <a:r>
              <a:rPr lang="en-US" b="0" i="0" dirty="0">
                <a:solidFill>
                  <a:srgbClr val="2A2A2A"/>
                </a:solidFill>
                <a:effectLst/>
                <a:latin typeface="Roboto" panose="02000000000000000000" pitchFamily="2" charset="0"/>
              </a:rPr>
              <a:t>Cones require a lot more light and they are used to see color. We have three types of cones: blue, green, and red. The human eye only has about 6 million cones. Many of these are packed into the fovea, a small pit in the back of the eye that helps with the sharpness or detail of images.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91" name="Google Shape;691;p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-US" b="0" i="0" dirty="0">
                <a:solidFill>
                  <a:srgbClr val="2A2A2A"/>
                </a:solidFill>
                <a:effectLst/>
                <a:latin typeface="Roboto" panose="020F0502020204030204" pitchFamily="34" charset="0"/>
              </a:rPr>
              <a:t>Rods work at very low levels of light. We use these for night vision because only a few bits of light (photons) can activate a rod. Rods don't help with color vision, which is why at night, we see everything in a gray scale. The human eye has over 100 million rod cells.</a:t>
            </a:r>
          </a:p>
          <a:p>
            <a:pPr algn="l"/>
            <a:endParaRPr lang="en-US" b="0" i="0" dirty="0">
              <a:solidFill>
                <a:srgbClr val="2A2A2A"/>
              </a:solidFill>
              <a:effectLst/>
              <a:latin typeface="Roboto" panose="020F0502020204030204" pitchFamily="34" charset="0"/>
            </a:endParaRPr>
          </a:p>
          <a:p>
            <a:pPr algn="l"/>
            <a:r>
              <a:rPr lang="en-US" b="0" i="0" dirty="0">
                <a:solidFill>
                  <a:srgbClr val="2A2A2A"/>
                </a:solidFill>
                <a:effectLst/>
                <a:latin typeface="Roboto" panose="02000000000000000000" pitchFamily="2" charset="0"/>
              </a:rPr>
              <a:t>Cones require a lot more light and they are used to see color. We have three types of cones: blue, green, and red. The human eye only has about 6 million cones. Many of these are packed into the fovea, a small pit in the back of the eye that helps with the sharpness or detail of images.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97" name="Google Shape;697;p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1" name="Google Shape;711;p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8" name="Google Shape;718;p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8" name="Google Shape;728;p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5" name="Google Shape;735;p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6" name="Google Shape;746;p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8" name="Google Shape;848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5125051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7" name="Google Shape;857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4" name="Google Shape;884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9" name="Google Shape;909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8" name="Google Shape;848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2245767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3" name="Google Shape;753;p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p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9" name="Google Shape;759;p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" name="Google Shape;374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p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5" name="Google Shape;765;p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" name="Google Shape;399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" name="Google Shape;436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" name="Google Shape;447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1/13/25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0781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1/13/25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8504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1/13/25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2240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1/13/25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68620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1/13/25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91480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1/13/25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8350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1/13/25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91167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1/13/25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68283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1/13/25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60685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1/13/25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46449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1/13/25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76790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smtClean="0"/>
              <a:pPr/>
              <a:t>1/13/25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20714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jcrouser.github.io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public.tableau.com/app/discover/viz-of-the-day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microsoft.com/office/2007/relationships/hdphoto" Target="../media/hdphoto1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1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olorbrewer.org/" TargetMode="External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smithcollege.qualtrics.com/jfe/form/SV_1YzLF4QVTzJLRKS" TargetMode="External"/><Relationship Id="rId2" Type="http://schemas.openxmlformats.org/officeDocument/2006/relationships/hyperlink" Target="https://smith.zoom.us/rec/share/VMw2HG9S7iKXiB9iIPUSP55brD_6y0hor5aB2IJ2G-5GK9EmTIpt8TT2-CRrovRF.swJJ83M3CzpcJCEK?startTime=1675788468000" TargetMode="Externa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66711-FD41-BF2C-3200-E86657F1099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Communicating with Data </a:t>
            </a:r>
            <a:r>
              <a:rPr lang="en-US"/>
              <a:t>– Perception and Color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BE8CA1-49DD-7D0B-3796-B4A0CE9405C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Dr. Ab Mosca (they/them)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C47612-0F01-5A1D-003F-59C048DD3D08}"/>
              </a:ext>
            </a:extLst>
          </p:cNvPr>
          <p:cNvSpPr txBox="1"/>
          <p:nvPr/>
        </p:nvSpPr>
        <p:spPr>
          <a:xfrm>
            <a:off x="2286000" y="6342185"/>
            <a:ext cx="7444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Slides based off slides courtesy of Jordan Crouser (</a:t>
            </a:r>
            <a:r>
              <a:rPr lang="en-US" dirty="0">
                <a:hlinkClick r:id="rId2"/>
              </a:rPr>
              <a:t>https://jcrouser.github.io/</a:t>
            </a:r>
            <a:r>
              <a:rPr lang="en-US" dirty="0"/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2905323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37"/>
          <p:cNvSpPr txBox="1">
            <a:spLocks noGrp="1"/>
          </p:cNvSpPr>
          <p:nvPr>
            <p:ph type="body" idx="1"/>
          </p:nvPr>
        </p:nvSpPr>
        <p:spPr>
          <a:xfrm>
            <a:off x="3532910" y="84822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>
                <a:ea typeface="Arial"/>
                <a:cs typeface="Arial"/>
                <a:sym typeface="Arial"/>
              </a:rPr>
              <a:t>We group objects that we perceive to be moving along the same path</a:t>
            </a:r>
            <a:endParaRPr sz="2400" dirty="0">
              <a:ea typeface="Arial"/>
              <a:cs typeface="Arial"/>
              <a:sym typeface="Arial"/>
            </a:endParaRPr>
          </a:p>
        </p:txBody>
      </p:sp>
      <p:grpSp>
        <p:nvGrpSpPr>
          <p:cNvPr id="403" name="Google Shape;403;p37"/>
          <p:cNvGrpSpPr/>
          <p:nvPr/>
        </p:nvGrpSpPr>
        <p:grpSpPr>
          <a:xfrm>
            <a:off x="5361710" y="2448420"/>
            <a:ext cx="4343400" cy="3048000"/>
            <a:chOff x="2286000" y="3200400"/>
            <a:chExt cx="4343400" cy="3048000"/>
          </a:xfrm>
        </p:grpSpPr>
        <p:grpSp>
          <p:nvGrpSpPr>
            <p:cNvPr id="404" name="Google Shape;404;p37"/>
            <p:cNvGrpSpPr/>
            <p:nvPr/>
          </p:nvGrpSpPr>
          <p:grpSpPr>
            <a:xfrm>
              <a:off x="2286000" y="3200400"/>
              <a:ext cx="4343400" cy="3048000"/>
              <a:chOff x="2286000" y="3200400"/>
              <a:chExt cx="4343400" cy="3048000"/>
            </a:xfrm>
          </p:grpSpPr>
          <p:sp>
            <p:nvSpPr>
              <p:cNvPr id="405" name="Google Shape;405;p37"/>
              <p:cNvSpPr/>
              <p:nvPr/>
            </p:nvSpPr>
            <p:spPr>
              <a:xfrm>
                <a:off x="2286000" y="5638800"/>
                <a:ext cx="4343400" cy="609600"/>
              </a:xfrm>
              <a:prstGeom prst="rect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endParaRPr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6" name="Google Shape;406;p37"/>
              <p:cNvSpPr/>
              <p:nvPr/>
            </p:nvSpPr>
            <p:spPr>
              <a:xfrm>
                <a:off x="2286000" y="4419600"/>
                <a:ext cx="4343400" cy="609600"/>
              </a:xfrm>
              <a:prstGeom prst="rect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endParaRPr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7" name="Google Shape;407;p37"/>
              <p:cNvSpPr/>
              <p:nvPr/>
            </p:nvSpPr>
            <p:spPr>
              <a:xfrm>
                <a:off x="2286000" y="3200400"/>
                <a:ext cx="4343400" cy="609600"/>
              </a:xfrm>
              <a:prstGeom prst="rect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endParaRPr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08" name="Google Shape;408;p37"/>
            <p:cNvGrpSpPr/>
            <p:nvPr/>
          </p:nvGrpSpPr>
          <p:grpSpPr>
            <a:xfrm>
              <a:off x="2286000" y="3200400"/>
              <a:ext cx="4343400" cy="2438400"/>
              <a:chOff x="1066800" y="3581400"/>
              <a:chExt cx="2438400" cy="1219200"/>
            </a:xfrm>
          </p:grpSpPr>
          <p:cxnSp>
            <p:nvCxnSpPr>
              <p:cNvPr id="409" name="Google Shape;409;p37"/>
              <p:cNvCxnSpPr/>
              <p:nvPr/>
            </p:nvCxnSpPr>
            <p:spPr>
              <a:xfrm rot="10800000" flipH="1">
                <a:off x="1066800" y="3581400"/>
                <a:ext cx="2438400" cy="1"/>
              </a:xfrm>
              <a:prstGeom prst="straightConnector1">
                <a:avLst/>
              </a:prstGeom>
              <a:noFill/>
              <a:ln w="38100" cap="rnd" cmpd="sng">
                <a:solidFill>
                  <a:srgbClr val="000000"/>
                </a:solidFill>
                <a:prstDash val="dash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410" name="Google Shape;410;p37"/>
              <p:cNvCxnSpPr/>
              <p:nvPr/>
            </p:nvCxnSpPr>
            <p:spPr>
              <a:xfrm rot="10800000" flipH="1">
                <a:off x="1066800" y="3886200"/>
                <a:ext cx="2438400" cy="1"/>
              </a:xfrm>
              <a:prstGeom prst="straightConnector1">
                <a:avLst/>
              </a:prstGeom>
              <a:noFill/>
              <a:ln w="38100" cap="rnd" cmpd="sng">
                <a:solidFill>
                  <a:srgbClr val="000000"/>
                </a:solidFill>
                <a:prstDash val="dash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411" name="Google Shape;411;p37"/>
              <p:cNvCxnSpPr/>
              <p:nvPr/>
            </p:nvCxnSpPr>
            <p:spPr>
              <a:xfrm rot="10800000" flipH="1">
                <a:off x="1066800" y="4190999"/>
                <a:ext cx="2438400" cy="1"/>
              </a:xfrm>
              <a:prstGeom prst="straightConnector1">
                <a:avLst/>
              </a:prstGeom>
              <a:noFill/>
              <a:ln w="38100" cap="rnd" cmpd="sng">
                <a:solidFill>
                  <a:srgbClr val="000000"/>
                </a:solidFill>
                <a:prstDash val="dash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412" name="Google Shape;412;p37"/>
              <p:cNvCxnSpPr/>
              <p:nvPr/>
            </p:nvCxnSpPr>
            <p:spPr>
              <a:xfrm rot="10800000" flipH="1">
                <a:off x="1066800" y="4495799"/>
                <a:ext cx="2438400" cy="1"/>
              </a:xfrm>
              <a:prstGeom prst="straightConnector1">
                <a:avLst/>
              </a:prstGeom>
              <a:noFill/>
              <a:ln w="38100" cap="rnd" cmpd="sng">
                <a:solidFill>
                  <a:srgbClr val="000000"/>
                </a:solidFill>
                <a:prstDash val="dash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413" name="Google Shape;413;p37"/>
              <p:cNvCxnSpPr/>
              <p:nvPr/>
            </p:nvCxnSpPr>
            <p:spPr>
              <a:xfrm rot="10800000" flipH="1">
                <a:off x="1066800" y="4800599"/>
                <a:ext cx="2438400" cy="1"/>
              </a:xfrm>
              <a:prstGeom prst="straightConnector1">
                <a:avLst/>
              </a:prstGeom>
              <a:noFill/>
              <a:ln w="38100" cap="rnd" cmpd="sng">
                <a:solidFill>
                  <a:srgbClr val="000000"/>
                </a:solidFill>
                <a:prstDash val="dash"/>
                <a:round/>
                <a:headEnd type="none" w="sm" len="sm"/>
                <a:tailEnd type="none" w="sm" len="sm"/>
              </a:ln>
            </p:spPr>
          </p:cxnSp>
        </p:grpSp>
      </p:grpSp>
      <p:grpSp>
        <p:nvGrpSpPr>
          <p:cNvPr id="414" name="Google Shape;414;p37"/>
          <p:cNvGrpSpPr/>
          <p:nvPr/>
        </p:nvGrpSpPr>
        <p:grpSpPr>
          <a:xfrm>
            <a:off x="5836772" y="2143620"/>
            <a:ext cx="3334939" cy="3048000"/>
            <a:chOff x="2761061" y="2895600"/>
            <a:chExt cx="5163739" cy="3048000"/>
          </a:xfrm>
        </p:grpSpPr>
        <p:grpSp>
          <p:nvGrpSpPr>
            <p:cNvPr id="415" name="Google Shape;415;p37"/>
            <p:cNvGrpSpPr/>
            <p:nvPr/>
          </p:nvGrpSpPr>
          <p:grpSpPr>
            <a:xfrm>
              <a:off x="2761061" y="2895600"/>
              <a:ext cx="3393279" cy="3048000"/>
              <a:chOff x="1295401" y="3429000"/>
              <a:chExt cx="1904999" cy="1524000"/>
            </a:xfrm>
          </p:grpSpPr>
          <p:cxnSp>
            <p:nvCxnSpPr>
              <p:cNvPr id="416" name="Google Shape;416;p37"/>
              <p:cNvCxnSpPr/>
              <p:nvPr/>
            </p:nvCxnSpPr>
            <p:spPr>
              <a:xfrm>
                <a:off x="2286000" y="3429000"/>
                <a:ext cx="914400" cy="0"/>
              </a:xfrm>
              <a:prstGeom prst="straightConnector1">
                <a:avLst/>
              </a:prstGeom>
              <a:noFill/>
              <a:ln w="762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417" name="Google Shape;417;p37"/>
              <p:cNvCxnSpPr/>
              <p:nvPr/>
            </p:nvCxnSpPr>
            <p:spPr>
              <a:xfrm rot="10800000">
                <a:off x="2286000" y="3733800"/>
                <a:ext cx="914400" cy="0"/>
              </a:xfrm>
              <a:prstGeom prst="straightConnector1">
                <a:avLst/>
              </a:prstGeom>
              <a:noFill/>
              <a:ln w="762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418" name="Google Shape;418;p37"/>
              <p:cNvCxnSpPr/>
              <p:nvPr/>
            </p:nvCxnSpPr>
            <p:spPr>
              <a:xfrm>
                <a:off x="2286000" y="4038600"/>
                <a:ext cx="914400" cy="0"/>
              </a:xfrm>
              <a:prstGeom prst="straightConnector1">
                <a:avLst/>
              </a:prstGeom>
              <a:noFill/>
              <a:ln w="762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419" name="Google Shape;419;p37"/>
              <p:cNvCxnSpPr/>
              <p:nvPr/>
            </p:nvCxnSpPr>
            <p:spPr>
              <a:xfrm rot="10800000">
                <a:off x="2286000" y="4343400"/>
                <a:ext cx="914400" cy="0"/>
              </a:xfrm>
              <a:prstGeom prst="straightConnector1">
                <a:avLst/>
              </a:prstGeom>
              <a:noFill/>
              <a:ln w="762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420" name="Google Shape;420;p37"/>
              <p:cNvCxnSpPr/>
              <p:nvPr/>
            </p:nvCxnSpPr>
            <p:spPr>
              <a:xfrm>
                <a:off x="2286000" y="4648200"/>
                <a:ext cx="914400" cy="0"/>
              </a:xfrm>
              <a:prstGeom prst="straightConnector1">
                <a:avLst/>
              </a:prstGeom>
              <a:noFill/>
              <a:ln w="762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421" name="Google Shape;421;p37"/>
              <p:cNvCxnSpPr/>
              <p:nvPr/>
            </p:nvCxnSpPr>
            <p:spPr>
              <a:xfrm rot="10800000">
                <a:off x="2286000" y="4953000"/>
                <a:ext cx="914400" cy="0"/>
              </a:xfrm>
              <a:prstGeom prst="straightConnector1">
                <a:avLst/>
              </a:prstGeom>
              <a:noFill/>
              <a:ln w="762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422" name="Google Shape;422;p37"/>
              <p:cNvCxnSpPr/>
              <p:nvPr/>
            </p:nvCxnSpPr>
            <p:spPr>
              <a:xfrm>
                <a:off x="1295401" y="3429000"/>
                <a:ext cx="914400" cy="0"/>
              </a:xfrm>
              <a:prstGeom prst="straightConnector1">
                <a:avLst/>
              </a:prstGeom>
              <a:noFill/>
              <a:ln w="762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423" name="Google Shape;423;p37"/>
              <p:cNvCxnSpPr/>
              <p:nvPr/>
            </p:nvCxnSpPr>
            <p:spPr>
              <a:xfrm rot="10800000">
                <a:off x="1295401" y="3733800"/>
                <a:ext cx="914400" cy="0"/>
              </a:xfrm>
              <a:prstGeom prst="straightConnector1">
                <a:avLst/>
              </a:prstGeom>
              <a:noFill/>
              <a:ln w="762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424" name="Google Shape;424;p37"/>
              <p:cNvCxnSpPr/>
              <p:nvPr/>
            </p:nvCxnSpPr>
            <p:spPr>
              <a:xfrm>
                <a:off x="1295401" y="4038600"/>
                <a:ext cx="914400" cy="0"/>
              </a:xfrm>
              <a:prstGeom prst="straightConnector1">
                <a:avLst/>
              </a:prstGeom>
              <a:noFill/>
              <a:ln w="762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425" name="Google Shape;425;p37"/>
              <p:cNvCxnSpPr/>
              <p:nvPr/>
            </p:nvCxnSpPr>
            <p:spPr>
              <a:xfrm rot="10800000">
                <a:off x="1295401" y="4343400"/>
                <a:ext cx="914400" cy="0"/>
              </a:xfrm>
              <a:prstGeom prst="straightConnector1">
                <a:avLst/>
              </a:prstGeom>
              <a:noFill/>
              <a:ln w="762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426" name="Google Shape;426;p37"/>
              <p:cNvCxnSpPr/>
              <p:nvPr/>
            </p:nvCxnSpPr>
            <p:spPr>
              <a:xfrm>
                <a:off x="1295401" y="4648200"/>
                <a:ext cx="914400" cy="0"/>
              </a:xfrm>
              <a:prstGeom prst="straightConnector1">
                <a:avLst/>
              </a:prstGeom>
              <a:noFill/>
              <a:ln w="762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427" name="Google Shape;427;p37"/>
              <p:cNvCxnSpPr/>
              <p:nvPr/>
            </p:nvCxnSpPr>
            <p:spPr>
              <a:xfrm rot="10800000">
                <a:off x="1295401" y="4953000"/>
                <a:ext cx="914400" cy="0"/>
              </a:xfrm>
              <a:prstGeom prst="straightConnector1">
                <a:avLst/>
              </a:prstGeom>
              <a:noFill/>
              <a:ln w="762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</p:grpSp>
        <p:cxnSp>
          <p:nvCxnSpPr>
            <p:cNvPr id="428" name="Google Shape;428;p37"/>
            <p:cNvCxnSpPr/>
            <p:nvPr/>
          </p:nvCxnSpPr>
          <p:spPr>
            <a:xfrm>
              <a:off x="6296025" y="2895600"/>
              <a:ext cx="1628775" cy="0"/>
            </a:xfrm>
            <a:prstGeom prst="straightConnector1">
              <a:avLst/>
            </a:prstGeom>
            <a:noFill/>
            <a:ln w="76200" cap="rnd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429" name="Google Shape;429;p37"/>
            <p:cNvCxnSpPr/>
            <p:nvPr/>
          </p:nvCxnSpPr>
          <p:spPr>
            <a:xfrm rot="10800000">
              <a:off x="6296025" y="3505200"/>
              <a:ext cx="1628775" cy="0"/>
            </a:xfrm>
            <a:prstGeom prst="straightConnector1">
              <a:avLst/>
            </a:prstGeom>
            <a:noFill/>
            <a:ln w="76200" cap="rnd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430" name="Google Shape;430;p37"/>
            <p:cNvCxnSpPr/>
            <p:nvPr/>
          </p:nvCxnSpPr>
          <p:spPr>
            <a:xfrm>
              <a:off x="6296025" y="4114800"/>
              <a:ext cx="1628775" cy="0"/>
            </a:xfrm>
            <a:prstGeom prst="straightConnector1">
              <a:avLst/>
            </a:prstGeom>
            <a:noFill/>
            <a:ln w="76200" cap="rnd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431" name="Google Shape;431;p37"/>
            <p:cNvCxnSpPr/>
            <p:nvPr/>
          </p:nvCxnSpPr>
          <p:spPr>
            <a:xfrm rot="10800000">
              <a:off x="6296025" y="4724400"/>
              <a:ext cx="1628775" cy="0"/>
            </a:xfrm>
            <a:prstGeom prst="straightConnector1">
              <a:avLst/>
            </a:prstGeom>
            <a:noFill/>
            <a:ln w="76200" cap="rnd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432" name="Google Shape;432;p37"/>
            <p:cNvCxnSpPr/>
            <p:nvPr/>
          </p:nvCxnSpPr>
          <p:spPr>
            <a:xfrm>
              <a:off x="6296025" y="5334000"/>
              <a:ext cx="1628775" cy="0"/>
            </a:xfrm>
            <a:prstGeom prst="straightConnector1">
              <a:avLst/>
            </a:prstGeom>
            <a:noFill/>
            <a:ln w="76200" cap="rnd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433" name="Google Shape;433;p37"/>
            <p:cNvCxnSpPr/>
            <p:nvPr/>
          </p:nvCxnSpPr>
          <p:spPr>
            <a:xfrm rot="10800000">
              <a:off x="6296025" y="5943600"/>
              <a:ext cx="1628775" cy="0"/>
            </a:xfrm>
            <a:prstGeom prst="straightConnector1">
              <a:avLst/>
            </a:prstGeom>
            <a:noFill/>
            <a:ln w="76200" cap="rnd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FB582E1-C8F7-1066-D16A-616C4A2B599F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Law of Common Fate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38"/>
          <p:cNvSpPr txBox="1">
            <a:spLocks noGrp="1"/>
          </p:cNvSpPr>
          <p:nvPr>
            <p:ph type="body" idx="1"/>
          </p:nvPr>
        </p:nvSpPr>
        <p:spPr>
          <a:xfrm>
            <a:off x="3491346" y="84822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>
                <a:ea typeface="Arial"/>
                <a:cs typeface="Arial"/>
                <a:sym typeface="Arial"/>
              </a:rPr>
              <a:t>We tend to group objects along the </a:t>
            </a:r>
            <a:r>
              <a:rPr lang="en-US" sz="2400" b="1" dirty="0">
                <a:ea typeface="Arial"/>
                <a:cs typeface="Arial"/>
                <a:sym typeface="Arial"/>
              </a:rPr>
              <a:t>smoothest path</a:t>
            </a:r>
            <a:endParaRPr sz="2400" b="1" dirty="0"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7881C9-DE12-20B9-7872-DCE2EACC4D8D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Law of Continuity</a:t>
            </a:r>
          </a:p>
        </p:txBody>
      </p:sp>
      <p:cxnSp>
        <p:nvCxnSpPr>
          <p:cNvPr id="6" name="Curved Connector 5">
            <a:extLst>
              <a:ext uri="{FF2B5EF4-FFF2-40B4-BE49-F238E27FC236}">
                <a16:creationId xmlns:a16="http://schemas.microsoft.com/office/drawing/2014/main" id="{6D029BFD-F072-BE31-3819-6175DB37AD9B}"/>
              </a:ext>
            </a:extLst>
          </p:cNvPr>
          <p:cNvCxnSpPr>
            <a:cxnSpLocks/>
          </p:cNvCxnSpPr>
          <p:nvPr/>
        </p:nvCxnSpPr>
        <p:spPr>
          <a:xfrm flipV="1">
            <a:off x="6096000" y="2424546"/>
            <a:ext cx="2493816" cy="2382983"/>
          </a:xfrm>
          <a:prstGeom prst="curvedConnector3">
            <a:avLst>
              <a:gd name="adj1" fmla="val 50000"/>
            </a:avLst>
          </a:prstGeom>
          <a:ln w="228600" cap="rnd">
            <a:solidFill>
              <a:srgbClr val="0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urved Connector 13">
            <a:extLst>
              <a:ext uri="{FF2B5EF4-FFF2-40B4-BE49-F238E27FC236}">
                <a16:creationId xmlns:a16="http://schemas.microsoft.com/office/drawing/2014/main" id="{870D709E-1255-D7C4-1016-247098E39D49}"/>
              </a:ext>
            </a:extLst>
          </p:cNvPr>
          <p:cNvCxnSpPr>
            <a:cxnSpLocks/>
          </p:cNvCxnSpPr>
          <p:nvPr/>
        </p:nvCxnSpPr>
        <p:spPr>
          <a:xfrm rot="16200000" flipH="1">
            <a:off x="6045199" y="2082800"/>
            <a:ext cx="2946400" cy="2757714"/>
          </a:xfrm>
          <a:prstGeom prst="curvedConnector3">
            <a:avLst>
              <a:gd name="adj1" fmla="val 50000"/>
            </a:avLst>
          </a:prstGeom>
          <a:ln w="228600" cap="rnd">
            <a:solidFill>
              <a:srgbClr val="0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urved Connector 19">
            <a:extLst>
              <a:ext uri="{FF2B5EF4-FFF2-40B4-BE49-F238E27FC236}">
                <a16:creationId xmlns:a16="http://schemas.microsoft.com/office/drawing/2014/main" id="{19E7C712-7BEF-C68F-E9B2-9751037E803C}"/>
              </a:ext>
            </a:extLst>
          </p:cNvPr>
          <p:cNvCxnSpPr>
            <a:cxnSpLocks/>
          </p:cNvCxnSpPr>
          <p:nvPr/>
        </p:nvCxnSpPr>
        <p:spPr>
          <a:xfrm rot="16200000" flipH="1">
            <a:off x="6045196" y="2082797"/>
            <a:ext cx="2946400" cy="2757714"/>
          </a:xfrm>
          <a:prstGeom prst="curvedConnector3">
            <a:avLst>
              <a:gd name="adj1" fmla="val 50000"/>
            </a:avLst>
          </a:prstGeom>
          <a:ln w="228600" cap="rnd">
            <a:solidFill>
              <a:srgbClr val="FFC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39"/>
          <p:cNvSpPr txBox="1">
            <a:spLocks noGrp="1"/>
          </p:cNvSpPr>
          <p:nvPr>
            <p:ph type="body" idx="1"/>
          </p:nvPr>
        </p:nvSpPr>
        <p:spPr>
          <a:xfrm>
            <a:off x="3512820" y="948613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Break into teams of 3</a:t>
            </a:r>
            <a:endParaRPr sz="2400" dirty="0">
              <a:ea typeface="Arial"/>
              <a:cs typeface="Arial"/>
              <a:sym typeface="Arial"/>
            </a:endParaRPr>
          </a:p>
          <a:p>
            <a:pPr>
              <a:lnSpc>
                <a:spcPct val="100000"/>
              </a:lnSpc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Choose a visualization from the Tableau Vis of the Day collection: </a:t>
            </a:r>
            <a:r>
              <a:rPr lang="en-US" sz="2400" dirty="0">
                <a:ea typeface="Arial"/>
                <a:cs typeface="Arial"/>
                <a:sym typeface="Arial"/>
                <a:hlinkClick r:id="rId3"/>
              </a:rPr>
              <a:t>https://public.tableau.com/app/discover/viz-of-the-day</a:t>
            </a:r>
            <a:r>
              <a:rPr lang="en-US" sz="2400" dirty="0">
                <a:ea typeface="Arial"/>
                <a:cs typeface="Arial"/>
                <a:sym typeface="Arial"/>
              </a:rPr>
              <a:t> </a:t>
            </a:r>
          </a:p>
          <a:p>
            <a:pPr>
              <a:lnSpc>
                <a:spcPct val="100000"/>
              </a:lnSpc>
              <a:buSzPts val="2040"/>
              <a:buFont typeface="Arial"/>
              <a:buChar char="•"/>
            </a:pPr>
            <a:r>
              <a:rPr lang="en-US" sz="2400" b="1" dirty="0">
                <a:ea typeface="Arial"/>
                <a:cs typeface="Arial"/>
                <a:sym typeface="Arial"/>
              </a:rPr>
              <a:t>Goal: </a:t>
            </a:r>
            <a:r>
              <a:rPr lang="en-US" sz="2400" dirty="0">
                <a:ea typeface="Arial"/>
                <a:cs typeface="Arial"/>
                <a:sym typeface="Arial"/>
              </a:rPr>
              <a:t>identify as many examples of the Laws of Grouping (Gestalt Principles) in action in your sample visualization as you can</a:t>
            </a:r>
          </a:p>
          <a:p>
            <a:pPr>
              <a:lnSpc>
                <a:spcPct val="100000"/>
              </a:lnSpc>
              <a:buSzPts val="2040"/>
              <a:buFont typeface="Arial"/>
              <a:buChar char="•"/>
            </a:pPr>
            <a:r>
              <a:rPr lang="en-US" sz="2400" dirty="0">
                <a:cs typeface="Arial"/>
                <a:sym typeface="Arial"/>
              </a:rPr>
              <a:t>Be prepared to present your findings to the class</a:t>
            </a:r>
            <a:endParaRPr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ED905F-DCBC-03BB-EFEB-0744042F0BD6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Let’s Practice ~10 minutes</a:t>
            </a:r>
          </a:p>
        </p:txBody>
      </p:sp>
      <p:grpSp>
        <p:nvGrpSpPr>
          <p:cNvPr id="3" name="Google Shape;458;p40">
            <a:extLst>
              <a:ext uri="{FF2B5EF4-FFF2-40B4-BE49-F238E27FC236}">
                <a16:creationId xmlns:a16="http://schemas.microsoft.com/office/drawing/2014/main" id="{E9F114D6-921C-B35F-772D-BCD46C3FBB2E}"/>
              </a:ext>
            </a:extLst>
          </p:cNvPr>
          <p:cNvGrpSpPr/>
          <p:nvPr/>
        </p:nvGrpSpPr>
        <p:grpSpPr>
          <a:xfrm>
            <a:off x="1440971" y="5038995"/>
            <a:ext cx="1498846" cy="1528465"/>
            <a:chOff x="4038600" y="1295400"/>
            <a:chExt cx="1498846" cy="1528465"/>
          </a:xfrm>
        </p:grpSpPr>
        <p:grpSp>
          <p:nvGrpSpPr>
            <p:cNvPr id="4" name="Google Shape;459;p40">
              <a:extLst>
                <a:ext uri="{FF2B5EF4-FFF2-40B4-BE49-F238E27FC236}">
                  <a16:creationId xmlns:a16="http://schemas.microsoft.com/office/drawing/2014/main" id="{39DCDF23-E64F-96B4-D461-BB7EB0974065}"/>
                </a:ext>
              </a:extLst>
            </p:cNvPr>
            <p:cNvGrpSpPr/>
            <p:nvPr/>
          </p:nvGrpSpPr>
          <p:grpSpPr>
            <a:xfrm>
              <a:off x="4038600" y="1295400"/>
              <a:ext cx="1498846" cy="1221293"/>
              <a:chOff x="4444754" y="2209800"/>
              <a:chExt cx="4699245" cy="3829050"/>
            </a:xfrm>
          </p:grpSpPr>
          <p:grpSp>
            <p:nvGrpSpPr>
              <p:cNvPr id="6" name="Google Shape;460;p40">
                <a:extLst>
                  <a:ext uri="{FF2B5EF4-FFF2-40B4-BE49-F238E27FC236}">
                    <a16:creationId xmlns:a16="http://schemas.microsoft.com/office/drawing/2014/main" id="{97AE2267-29B1-A2DA-E62F-851D24508A04}"/>
                  </a:ext>
                </a:extLst>
              </p:cNvPr>
              <p:cNvGrpSpPr/>
              <p:nvPr/>
            </p:nvGrpSpPr>
            <p:grpSpPr>
              <a:xfrm>
                <a:off x="4648200" y="2514600"/>
                <a:ext cx="4038600" cy="3200400"/>
                <a:chOff x="4648200" y="2514600"/>
                <a:chExt cx="4038600" cy="3200400"/>
              </a:xfrm>
            </p:grpSpPr>
            <p:sp>
              <p:nvSpPr>
                <p:cNvPr id="8" name="Google Shape;461;p40">
                  <a:extLst>
                    <a:ext uri="{FF2B5EF4-FFF2-40B4-BE49-F238E27FC236}">
                      <a16:creationId xmlns:a16="http://schemas.microsoft.com/office/drawing/2014/main" id="{3E0C3440-C1EE-5A1E-AE2E-FDA8487BBF53}"/>
                    </a:ext>
                  </a:extLst>
                </p:cNvPr>
                <p:cNvSpPr/>
                <p:nvPr/>
              </p:nvSpPr>
              <p:spPr>
                <a:xfrm>
                  <a:off x="4648200" y="2514600"/>
                  <a:ext cx="1143000" cy="3200400"/>
                </a:xfrm>
                <a:prstGeom prst="roundRect">
                  <a:avLst>
                    <a:gd name="adj" fmla="val 25170"/>
                  </a:avLst>
                </a:prstGeom>
                <a:noFill/>
                <a:ln w="38100" cap="flat" cmpd="sng">
                  <a:solidFill>
                    <a:srgbClr val="292934"/>
                  </a:solidFill>
                  <a:prstDash val="dash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/>
                  <a:endParaRPr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" name="Google Shape;462;p40">
                  <a:extLst>
                    <a:ext uri="{FF2B5EF4-FFF2-40B4-BE49-F238E27FC236}">
                      <a16:creationId xmlns:a16="http://schemas.microsoft.com/office/drawing/2014/main" id="{4EC41701-A1BD-7817-C96D-A7969B8A6DC6}"/>
                    </a:ext>
                  </a:extLst>
                </p:cNvPr>
                <p:cNvSpPr/>
                <p:nvPr/>
              </p:nvSpPr>
              <p:spPr>
                <a:xfrm>
                  <a:off x="6096000" y="2514600"/>
                  <a:ext cx="1143000" cy="3200400"/>
                </a:xfrm>
                <a:prstGeom prst="roundRect">
                  <a:avLst>
                    <a:gd name="adj" fmla="val 25170"/>
                  </a:avLst>
                </a:prstGeom>
                <a:noFill/>
                <a:ln w="38100" cap="flat" cmpd="sng">
                  <a:solidFill>
                    <a:srgbClr val="292934"/>
                  </a:solidFill>
                  <a:prstDash val="dash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/>
                  <a:endParaRPr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" name="Google Shape;463;p40">
                  <a:extLst>
                    <a:ext uri="{FF2B5EF4-FFF2-40B4-BE49-F238E27FC236}">
                      <a16:creationId xmlns:a16="http://schemas.microsoft.com/office/drawing/2014/main" id="{A76E5E71-0927-C039-9F97-0459934DD9A4}"/>
                    </a:ext>
                  </a:extLst>
                </p:cNvPr>
                <p:cNvSpPr/>
                <p:nvPr/>
              </p:nvSpPr>
              <p:spPr>
                <a:xfrm>
                  <a:off x="7543800" y="2514600"/>
                  <a:ext cx="1143000" cy="3200400"/>
                </a:xfrm>
                <a:prstGeom prst="roundRect">
                  <a:avLst>
                    <a:gd name="adj" fmla="val 25170"/>
                  </a:avLst>
                </a:prstGeom>
                <a:noFill/>
                <a:ln w="38100" cap="flat" cmpd="sng">
                  <a:solidFill>
                    <a:srgbClr val="292934"/>
                  </a:solidFill>
                  <a:prstDash val="dash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/>
                  <a:endParaRPr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7" name="Google Shape;464;p40">
                <a:extLst>
                  <a:ext uri="{FF2B5EF4-FFF2-40B4-BE49-F238E27FC236}">
                    <a16:creationId xmlns:a16="http://schemas.microsoft.com/office/drawing/2014/main" id="{C118DB75-36E3-0EA2-CA7D-4237497DCAD7}"/>
                  </a:ext>
                </a:extLst>
              </p:cNvPr>
              <p:cNvSpPr/>
              <p:nvPr/>
            </p:nvSpPr>
            <p:spPr>
              <a:xfrm>
                <a:off x="4444754" y="2209800"/>
                <a:ext cx="4699245" cy="38290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5" name="Google Shape;465;p40">
              <a:extLst>
                <a:ext uri="{FF2B5EF4-FFF2-40B4-BE49-F238E27FC236}">
                  <a16:creationId xmlns:a16="http://schemas.microsoft.com/office/drawing/2014/main" id="{5F95312A-226B-C05C-C584-C11C41472EF2}"/>
                </a:ext>
              </a:extLst>
            </p:cNvPr>
            <p:cNvSpPr txBox="1"/>
            <p:nvPr/>
          </p:nvSpPr>
          <p:spPr>
            <a:xfrm>
              <a:off x="4080062" y="2362200"/>
              <a:ext cx="1415923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r>
                <a:rPr lang="en-US"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proximity</a:t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" name="Google Shape;466;p40">
            <a:extLst>
              <a:ext uri="{FF2B5EF4-FFF2-40B4-BE49-F238E27FC236}">
                <a16:creationId xmlns:a16="http://schemas.microsoft.com/office/drawing/2014/main" id="{4F3F92E9-6CB0-E892-35EF-71806744172F}"/>
              </a:ext>
            </a:extLst>
          </p:cNvPr>
          <p:cNvGrpSpPr/>
          <p:nvPr/>
        </p:nvGrpSpPr>
        <p:grpSpPr>
          <a:xfrm>
            <a:off x="3340693" y="4962795"/>
            <a:ext cx="1381508" cy="1604665"/>
            <a:chOff x="5715000" y="1219200"/>
            <a:chExt cx="1381508" cy="1604665"/>
          </a:xfrm>
        </p:grpSpPr>
        <p:sp>
          <p:nvSpPr>
            <p:cNvPr id="12" name="Google Shape;467;p40">
              <a:extLst>
                <a:ext uri="{FF2B5EF4-FFF2-40B4-BE49-F238E27FC236}">
                  <a16:creationId xmlns:a16="http://schemas.microsoft.com/office/drawing/2014/main" id="{AA838AF2-4444-0F3F-DBA5-3519FD00F169}"/>
                </a:ext>
              </a:extLst>
            </p:cNvPr>
            <p:cNvSpPr/>
            <p:nvPr/>
          </p:nvSpPr>
          <p:spPr>
            <a:xfrm>
              <a:off x="5729098" y="1219200"/>
              <a:ext cx="1353312" cy="135331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Google Shape;468;p40">
              <a:extLst>
                <a:ext uri="{FF2B5EF4-FFF2-40B4-BE49-F238E27FC236}">
                  <a16:creationId xmlns:a16="http://schemas.microsoft.com/office/drawing/2014/main" id="{CEB2C47C-514F-B451-1945-27323E1636FE}"/>
                </a:ext>
              </a:extLst>
            </p:cNvPr>
            <p:cNvSpPr txBox="1"/>
            <p:nvPr/>
          </p:nvSpPr>
          <p:spPr>
            <a:xfrm>
              <a:off x="5715000" y="2362200"/>
              <a:ext cx="1381508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r>
                <a:rPr lang="en-US" sz="240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similarity</a:t>
              </a:r>
              <a:endParaRPr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" name="Google Shape;476;p40">
            <a:extLst>
              <a:ext uri="{FF2B5EF4-FFF2-40B4-BE49-F238E27FC236}">
                <a16:creationId xmlns:a16="http://schemas.microsoft.com/office/drawing/2014/main" id="{F770923F-A74E-0361-C462-BE7869544F80}"/>
              </a:ext>
            </a:extLst>
          </p:cNvPr>
          <p:cNvGrpSpPr/>
          <p:nvPr/>
        </p:nvGrpSpPr>
        <p:grpSpPr>
          <a:xfrm>
            <a:off x="6657287" y="5023159"/>
            <a:ext cx="1518264" cy="1604662"/>
            <a:chOff x="4015019" y="2819403"/>
            <a:chExt cx="1518264" cy="1604662"/>
          </a:xfrm>
        </p:grpSpPr>
        <p:grpSp>
          <p:nvGrpSpPr>
            <p:cNvPr id="15" name="Google Shape;477;p40">
              <a:extLst>
                <a:ext uri="{FF2B5EF4-FFF2-40B4-BE49-F238E27FC236}">
                  <a16:creationId xmlns:a16="http://schemas.microsoft.com/office/drawing/2014/main" id="{46D81CDB-2E0F-3339-A388-04745963DDE2}"/>
                </a:ext>
              </a:extLst>
            </p:cNvPr>
            <p:cNvGrpSpPr/>
            <p:nvPr/>
          </p:nvGrpSpPr>
          <p:grpSpPr>
            <a:xfrm>
              <a:off x="4040492" y="2819403"/>
              <a:ext cx="1467319" cy="1066798"/>
              <a:chOff x="1236742" y="3234265"/>
              <a:chExt cx="1793390" cy="1303863"/>
            </a:xfrm>
          </p:grpSpPr>
          <p:sp>
            <p:nvSpPr>
              <p:cNvPr id="17" name="Google Shape;478;p40">
                <a:extLst>
                  <a:ext uri="{FF2B5EF4-FFF2-40B4-BE49-F238E27FC236}">
                    <a16:creationId xmlns:a16="http://schemas.microsoft.com/office/drawing/2014/main" id="{F6A546DA-2C88-86DD-8F83-8E7230B80687}"/>
                  </a:ext>
                </a:extLst>
              </p:cNvPr>
              <p:cNvSpPr txBox="1"/>
              <p:nvPr/>
            </p:nvSpPr>
            <p:spPr>
              <a:xfrm>
                <a:off x="1236742" y="3234265"/>
                <a:ext cx="1793390" cy="124136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algn="ctr"/>
                <a:r>
                  <a:rPr lang="en-US" sz="60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[    ]</a:t>
                </a:r>
                <a:endParaRPr sz="6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18" name="Google Shape;479;p40">
                <a:extLst>
                  <a:ext uri="{FF2B5EF4-FFF2-40B4-BE49-F238E27FC236}">
                    <a16:creationId xmlns:a16="http://schemas.microsoft.com/office/drawing/2014/main" id="{6118D105-39A3-5629-37B0-452266652B2D}"/>
                  </a:ext>
                </a:extLst>
              </p:cNvPr>
              <p:cNvCxnSpPr>
                <a:endCxn id="19" idx="2"/>
              </p:cNvCxnSpPr>
              <p:nvPr/>
            </p:nvCxnSpPr>
            <p:spPr>
              <a:xfrm>
                <a:off x="2132583" y="3513628"/>
                <a:ext cx="0" cy="1024500"/>
              </a:xfrm>
              <a:prstGeom prst="straightConnector1">
                <a:avLst/>
              </a:prstGeom>
              <a:noFill/>
              <a:ln w="38100" cap="rnd" cmpd="sng">
                <a:solidFill>
                  <a:srgbClr val="000000"/>
                </a:solidFill>
                <a:prstDash val="dash"/>
                <a:round/>
                <a:headEnd type="none" w="sm" len="sm"/>
                <a:tailEnd type="none" w="sm" len="sm"/>
              </a:ln>
            </p:spPr>
          </p:cxnSp>
          <p:sp>
            <p:nvSpPr>
              <p:cNvPr id="19" name="Google Shape;480;p40">
                <a:extLst>
                  <a:ext uri="{FF2B5EF4-FFF2-40B4-BE49-F238E27FC236}">
                    <a16:creationId xmlns:a16="http://schemas.microsoft.com/office/drawing/2014/main" id="{0FE6324D-B725-6A16-F5B4-AA2329A5D2F6}"/>
                  </a:ext>
                </a:extLst>
              </p:cNvPr>
              <p:cNvSpPr/>
              <p:nvPr/>
            </p:nvSpPr>
            <p:spPr>
              <a:xfrm>
                <a:off x="1294382" y="3420529"/>
                <a:ext cx="1676401" cy="1117599"/>
              </a:xfrm>
              <a:prstGeom prst="rect">
                <a:avLst/>
              </a:prstGeom>
              <a:noFill/>
              <a:ln w="38100" cap="flat" cmpd="sng">
                <a:solidFill>
                  <a:srgbClr val="292934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endParaRPr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6" name="Google Shape;481;p40">
              <a:extLst>
                <a:ext uri="{FF2B5EF4-FFF2-40B4-BE49-F238E27FC236}">
                  <a16:creationId xmlns:a16="http://schemas.microsoft.com/office/drawing/2014/main" id="{7B632BBA-A015-7A7E-4BEE-2B083DDEE77A}"/>
                </a:ext>
              </a:extLst>
            </p:cNvPr>
            <p:cNvSpPr txBox="1"/>
            <p:nvPr/>
          </p:nvSpPr>
          <p:spPr>
            <a:xfrm>
              <a:off x="4015019" y="3962400"/>
              <a:ext cx="151826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r>
                <a:rPr lang="en-US"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symmetry</a:t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" name="Google Shape;482;p40">
            <a:extLst>
              <a:ext uri="{FF2B5EF4-FFF2-40B4-BE49-F238E27FC236}">
                <a16:creationId xmlns:a16="http://schemas.microsoft.com/office/drawing/2014/main" id="{0B383132-80DC-84E9-81E0-FDDFBC0B918A}"/>
              </a:ext>
            </a:extLst>
          </p:cNvPr>
          <p:cNvGrpSpPr/>
          <p:nvPr/>
        </p:nvGrpSpPr>
        <p:grpSpPr>
          <a:xfrm>
            <a:off x="8267676" y="5124356"/>
            <a:ext cx="1963699" cy="1528465"/>
            <a:chOff x="5410200" y="2971800"/>
            <a:chExt cx="1963699" cy="1528465"/>
          </a:xfrm>
        </p:grpSpPr>
        <p:grpSp>
          <p:nvGrpSpPr>
            <p:cNvPr id="21" name="Google Shape;483;p40">
              <a:extLst>
                <a:ext uri="{FF2B5EF4-FFF2-40B4-BE49-F238E27FC236}">
                  <a16:creationId xmlns:a16="http://schemas.microsoft.com/office/drawing/2014/main" id="{8F8FE4CA-B7F6-BECF-1A6E-005BE520C33C}"/>
                </a:ext>
              </a:extLst>
            </p:cNvPr>
            <p:cNvGrpSpPr/>
            <p:nvPr/>
          </p:nvGrpSpPr>
          <p:grpSpPr>
            <a:xfrm>
              <a:off x="5791200" y="2971800"/>
              <a:ext cx="1295400" cy="1066800"/>
              <a:chOff x="2286000" y="2895600"/>
              <a:chExt cx="4343400" cy="3352800"/>
            </a:xfrm>
          </p:grpSpPr>
          <p:grpSp>
            <p:nvGrpSpPr>
              <p:cNvPr id="23" name="Google Shape;484;p40">
                <a:extLst>
                  <a:ext uri="{FF2B5EF4-FFF2-40B4-BE49-F238E27FC236}">
                    <a16:creationId xmlns:a16="http://schemas.microsoft.com/office/drawing/2014/main" id="{7D284FC2-674C-08CC-DE8B-40BC5961D924}"/>
                  </a:ext>
                </a:extLst>
              </p:cNvPr>
              <p:cNvGrpSpPr/>
              <p:nvPr/>
            </p:nvGrpSpPr>
            <p:grpSpPr>
              <a:xfrm>
                <a:off x="2286000" y="3200400"/>
                <a:ext cx="4343400" cy="3048000"/>
                <a:chOff x="2286000" y="3200400"/>
                <a:chExt cx="4343400" cy="3048000"/>
              </a:xfrm>
            </p:grpSpPr>
            <p:grpSp>
              <p:nvGrpSpPr>
                <p:cNvPr id="44" name="Google Shape;485;p40">
                  <a:extLst>
                    <a:ext uri="{FF2B5EF4-FFF2-40B4-BE49-F238E27FC236}">
                      <a16:creationId xmlns:a16="http://schemas.microsoft.com/office/drawing/2014/main" id="{C14989DC-377E-5CDB-1363-AC0BB01F97DC}"/>
                    </a:ext>
                  </a:extLst>
                </p:cNvPr>
                <p:cNvGrpSpPr/>
                <p:nvPr/>
              </p:nvGrpSpPr>
              <p:grpSpPr>
                <a:xfrm>
                  <a:off x="2286000" y="3200400"/>
                  <a:ext cx="4343400" cy="3048000"/>
                  <a:chOff x="2286000" y="3200400"/>
                  <a:chExt cx="4343400" cy="3048000"/>
                </a:xfrm>
              </p:grpSpPr>
              <p:sp>
                <p:nvSpPr>
                  <p:cNvPr id="51" name="Google Shape;486;p40">
                    <a:extLst>
                      <a:ext uri="{FF2B5EF4-FFF2-40B4-BE49-F238E27FC236}">
                        <a16:creationId xmlns:a16="http://schemas.microsoft.com/office/drawing/2014/main" id="{0F1FDC5F-0DD2-A758-450A-C08CB905DECB}"/>
                      </a:ext>
                    </a:extLst>
                  </p:cNvPr>
                  <p:cNvSpPr/>
                  <p:nvPr/>
                </p:nvSpPr>
                <p:spPr>
                  <a:xfrm>
                    <a:off x="2286000" y="5638800"/>
                    <a:ext cx="4343400" cy="609600"/>
                  </a:xfrm>
                  <a:prstGeom prst="rect">
                    <a:avLst/>
                  </a:prstGeom>
                  <a:solidFill>
                    <a:srgbClr val="D8D8D8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algn="ctr"/>
                    <a:endParaRPr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2" name="Google Shape;487;p40">
                    <a:extLst>
                      <a:ext uri="{FF2B5EF4-FFF2-40B4-BE49-F238E27FC236}">
                        <a16:creationId xmlns:a16="http://schemas.microsoft.com/office/drawing/2014/main" id="{859BE010-345D-E1C4-6932-51F2424A8E36}"/>
                      </a:ext>
                    </a:extLst>
                  </p:cNvPr>
                  <p:cNvSpPr/>
                  <p:nvPr/>
                </p:nvSpPr>
                <p:spPr>
                  <a:xfrm>
                    <a:off x="2286000" y="4419600"/>
                    <a:ext cx="4343400" cy="609600"/>
                  </a:xfrm>
                  <a:prstGeom prst="rect">
                    <a:avLst/>
                  </a:prstGeom>
                  <a:solidFill>
                    <a:srgbClr val="D8D8D8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algn="ctr"/>
                    <a:endParaRPr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3" name="Google Shape;488;p40">
                    <a:extLst>
                      <a:ext uri="{FF2B5EF4-FFF2-40B4-BE49-F238E27FC236}">
                        <a16:creationId xmlns:a16="http://schemas.microsoft.com/office/drawing/2014/main" id="{F8C30B09-E743-62D8-03D0-D346370CFAB1}"/>
                      </a:ext>
                    </a:extLst>
                  </p:cNvPr>
                  <p:cNvSpPr/>
                  <p:nvPr/>
                </p:nvSpPr>
                <p:spPr>
                  <a:xfrm>
                    <a:off x="2286000" y="3200400"/>
                    <a:ext cx="4343400" cy="609600"/>
                  </a:xfrm>
                  <a:prstGeom prst="rect">
                    <a:avLst/>
                  </a:prstGeom>
                  <a:solidFill>
                    <a:srgbClr val="D8D8D8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algn="ctr"/>
                    <a:endParaRPr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45" name="Google Shape;489;p40">
                  <a:extLst>
                    <a:ext uri="{FF2B5EF4-FFF2-40B4-BE49-F238E27FC236}">
                      <a16:creationId xmlns:a16="http://schemas.microsoft.com/office/drawing/2014/main" id="{08D1D1EE-DFB5-526F-6838-D2A84A7E5C56}"/>
                    </a:ext>
                  </a:extLst>
                </p:cNvPr>
                <p:cNvGrpSpPr/>
                <p:nvPr/>
              </p:nvGrpSpPr>
              <p:grpSpPr>
                <a:xfrm>
                  <a:off x="2286000" y="3200400"/>
                  <a:ext cx="4343400" cy="2438400"/>
                  <a:chOff x="1066800" y="3581400"/>
                  <a:chExt cx="2438400" cy="1219200"/>
                </a:xfrm>
              </p:grpSpPr>
              <p:cxnSp>
                <p:nvCxnSpPr>
                  <p:cNvPr id="46" name="Google Shape;490;p40">
                    <a:extLst>
                      <a:ext uri="{FF2B5EF4-FFF2-40B4-BE49-F238E27FC236}">
                        <a16:creationId xmlns:a16="http://schemas.microsoft.com/office/drawing/2014/main" id="{C22D7188-8940-B4CE-A467-8484C250FB29}"/>
                      </a:ext>
                    </a:extLst>
                  </p:cNvPr>
                  <p:cNvCxnSpPr/>
                  <p:nvPr/>
                </p:nvCxnSpPr>
                <p:spPr>
                  <a:xfrm rot="10800000" flipH="1">
                    <a:off x="1066800" y="3581400"/>
                    <a:ext cx="2438400" cy="1"/>
                  </a:xfrm>
                  <a:prstGeom prst="straightConnector1">
                    <a:avLst/>
                  </a:prstGeom>
                  <a:noFill/>
                  <a:ln w="38100" cap="rnd" cmpd="sng">
                    <a:solidFill>
                      <a:srgbClr val="000000"/>
                    </a:solidFill>
                    <a:prstDash val="dash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47" name="Google Shape;491;p40">
                    <a:extLst>
                      <a:ext uri="{FF2B5EF4-FFF2-40B4-BE49-F238E27FC236}">
                        <a16:creationId xmlns:a16="http://schemas.microsoft.com/office/drawing/2014/main" id="{A914FD58-3D4B-2750-332D-B07CA20708CB}"/>
                      </a:ext>
                    </a:extLst>
                  </p:cNvPr>
                  <p:cNvCxnSpPr/>
                  <p:nvPr/>
                </p:nvCxnSpPr>
                <p:spPr>
                  <a:xfrm rot="10800000" flipH="1">
                    <a:off x="1066800" y="3886200"/>
                    <a:ext cx="2438400" cy="1"/>
                  </a:xfrm>
                  <a:prstGeom prst="straightConnector1">
                    <a:avLst/>
                  </a:prstGeom>
                  <a:noFill/>
                  <a:ln w="38100" cap="rnd" cmpd="sng">
                    <a:solidFill>
                      <a:srgbClr val="000000"/>
                    </a:solidFill>
                    <a:prstDash val="dash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48" name="Google Shape;492;p40">
                    <a:extLst>
                      <a:ext uri="{FF2B5EF4-FFF2-40B4-BE49-F238E27FC236}">
                        <a16:creationId xmlns:a16="http://schemas.microsoft.com/office/drawing/2014/main" id="{6FBD744F-BEF0-2791-631D-43D5B5F60656}"/>
                      </a:ext>
                    </a:extLst>
                  </p:cNvPr>
                  <p:cNvCxnSpPr/>
                  <p:nvPr/>
                </p:nvCxnSpPr>
                <p:spPr>
                  <a:xfrm rot="10800000" flipH="1">
                    <a:off x="1066800" y="4190999"/>
                    <a:ext cx="2438400" cy="1"/>
                  </a:xfrm>
                  <a:prstGeom prst="straightConnector1">
                    <a:avLst/>
                  </a:prstGeom>
                  <a:noFill/>
                  <a:ln w="38100" cap="rnd" cmpd="sng">
                    <a:solidFill>
                      <a:srgbClr val="000000"/>
                    </a:solidFill>
                    <a:prstDash val="dash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49" name="Google Shape;493;p40">
                    <a:extLst>
                      <a:ext uri="{FF2B5EF4-FFF2-40B4-BE49-F238E27FC236}">
                        <a16:creationId xmlns:a16="http://schemas.microsoft.com/office/drawing/2014/main" id="{C17318DA-D3B8-AA3C-4EA0-9357C22A7D47}"/>
                      </a:ext>
                    </a:extLst>
                  </p:cNvPr>
                  <p:cNvCxnSpPr/>
                  <p:nvPr/>
                </p:nvCxnSpPr>
                <p:spPr>
                  <a:xfrm rot="10800000" flipH="1">
                    <a:off x="1066800" y="4495799"/>
                    <a:ext cx="2438400" cy="1"/>
                  </a:xfrm>
                  <a:prstGeom prst="straightConnector1">
                    <a:avLst/>
                  </a:prstGeom>
                  <a:noFill/>
                  <a:ln w="38100" cap="rnd" cmpd="sng">
                    <a:solidFill>
                      <a:srgbClr val="000000"/>
                    </a:solidFill>
                    <a:prstDash val="dash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50" name="Google Shape;494;p40">
                    <a:extLst>
                      <a:ext uri="{FF2B5EF4-FFF2-40B4-BE49-F238E27FC236}">
                        <a16:creationId xmlns:a16="http://schemas.microsoft.com/office/drawing/2014/main" id="{5A094523-BE7C-61CC-46C7-E8B16522164C}"/>
                      </a:ext>
                    </a:extLst>
                  </p:cNvPr>
                  <p:cNvCxnSpPr/>
                  <p:nvPr/>
                </p:nvCxnSpPr>
                <p:spPr>
                  <a:xfrm rot="10800000" flipH="1">
                    <a:off x="1066800" y="4800599"/>
                    <a:ext cx="2438400" cy="1"/>
                  </a:xfrm>
                  <a:prstGeom prst="straightConnector1">
                    <a:avLst/>
                  </a:prstGeom>
                  <a:noFill/>
                  <a:ln w="38100" cap="rnd" cmpd="sng">
                    <a:solidFill>
                      <a:srgbClr val="000000"/>
                    </a:solidFill>
                    <a:prstDash val="dash"/>
                    <a:round/>
                    <a:headEnd type="none" w="sm" len="sm"/>
                    <a:tailEnd type="none" w="sm" len="sm"/>
                  </a:ln>
                </p:spPr>
              </p:cxnSp>
            </p:grpSp>
          </p:grpSp>
          <p:grpSp>
            <p:nvGrpSpPr>
              <p:cNvPr id="24" name="Google Shape;495;p40">
                <a:extLst>
                  <a:ext uri="{FF2B5EF4-FFF2-40B4-BE49-F238E27FC236}">
                    <a16:creationId xmlns:a16="http://schemas.microsoft.com/office/drawing/2014/main" id="{23B2A566-928D-2C14-C10D-6BF4038ED2DC}"/>
                  </a:ext>
                </a:extLst>
              </p:cNvPr>
              <p:cNvGrpSpPr/>
              <p:nvPr/>
            </p:nvGrpSpPr>
            <p:grpSpPr>
              <a:xfrm>
                <a:off x="2761061" y="2895600"/>
                <a:ext cx="3334939" cy="3048000"/>
                <a:chOff x="2761061" y="2895600"/>
                <a:chExt cx="5163739" cy="3048000"/>
              </a:xfrm>
            </p:grpSpPr>
            <p:grpSp>
              <p:nvGrpSpPr>
                <p:cNvPr id="25" name="Google Shape;496;p40">
                  <a:extLst>
                    <a:ext uri="{FF2B5EF4-FFF2-40B4-BE49-F238E27FC236}">
                      <a16:creationId xmlns:a16="http://schemas.microsoft.com/office/drawing/2014/main" id="{A45900CC-2F0C-BD7C-05C3-E0FEE253446C}"/>
                    </a:ext>
                  </a:extLst>
                </p:cNvPr>
                <p:cNvGrpSpPr/>
                <p:nvPr/>
              </p:nvGrpSpPr>
              <p:grpSpPr>
                <a:xfrm>
                  <a:off x="2761061" y="2895600"/>
                  <a:ext cx="3393279" cy="3048000"/>
                  <a:chOff x="1295401" y="3429000"/>
                  <a:chExt cx="1904999" cy="1524000"/>
                </a:xfrm>
              </p:grpSpPr>
              <p:cxnSp>
                <p:nvCxnSpPr>
                  <p:cNvPr id="32" name="Google Shape;497;p40">
                    <a:extLst>
                      <a:ext uri="{FF2B5EF4-FFF2-40B4-BE49-F238E27FC236}">
                        <a16:creationId xmlns:a16="http://schemas.microsoft.com/office/drawing/2014/main" id="{76D088E9-7DB9-F7CA-0981-2ED9B079A753}"/>
                      </a:ext>
                    </a:extLst>
                  </p:cNvPr>
                  <p:cNvCxnSpPr/>
                  <p:nvPr/>
                </p:nvCxnSpPr>
                <p:spPr>
                  <a:xfrm>
                    <a:off x="2286000" y="3429000"/>
                    <a:ext cx="914400" cy="0"/>
                  </a:xfrm>
                  <a:prstGeom prst="straightConnector1">
                    <a:avLst/>
                  </a:prstGeom>
                  <a:noFill/>
                  <a:ln w="38100" cap="rnd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triangle" w="med" len="med"/>
                  </a:ln>
                </p:spPr>
              </p:cxnSp>
              <p:cxnSp>
                <p:nvCxnSpPr>
                  <p:cNvPr id="33" name="Google Shape;498;p40">
                    <a:extLst>
                      <a:ext uri="{FF2B5EF4-FFF2-40B4-BE49-F238E27FC236}">
                        <a16:creationId xmlns:a16="http://schemas.microsoft.com/office/drawing/2014/main" id="{82BFD0AA-9F48-3194-A7F1-9F065837DA2E}"/>
                      </a:ext>
                    </a:extLst>
                  </p:cNvPr>
                  <p:cNvCxnSpPr/>
                  <p:nvPr/>
                </p:nvCxnSpPr>
                <p:spPr>
                  <a:xfrm rot="10800000">
                    <a:off x="2286000" y="3733800"/>
                    <a:ext cx="914400" cy="0"/>
                  </a:xfrm>
                  <a:prstGeom prst="straightConnector1">
                    <a:avLst/>
                  </a:prstGeom>
                  <a:noFill/>
                  <a:ln w="38100" cap="rnd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triangle" w="med" len="med"/>
                  </a:ln>
                </p:spPr>
              </p:cxnSp>
              <p:cxnSp>
                <p:nvCxnSpPr>
                  <p:cNvPr id="34" name="Google Shape;499;p40">
                    <a:extLst>
                      <a:ext uri="{FF2B5EF4-FFF2-40B4-BE49-F238E27FC236}">
                        <a16:creationId xmlns:a16="http://schemas.microsoft.com/office/drawing/2014/main" id="{AB7F6D70-8881-A955-8B94-4AB2C5C14DAC}"/>
                      </a:ext>
                    </a:extLst>
                  </p:cNvPr>
                  <p:cNvCxnSpPr/>
                  <p:nvPr/>
                </p:nvCxnSpPr>
                <p:spPr>
                  <a:xfrm>
                    <a:off x="2286000" y="4038600"/>
                    <a:ext cx="914400" cy="0"/>
                  </a:xfrm>
                  <a:prstGeom prst="straightConnector1">
                    <a:avLst/>
                  </a:prstGeom>
                  <a:noFill/>
                  <a:ln w="38100" cap="rnd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triangle" w="med" len="med"/>
                  </a:ln>
                </p:spPr>
              </p:cxnSp>
              <p:cxnSp>
                <p:nvCxnSpPr>
                  <p:cNvPr id="35" name="Google Shape;500;p40">
                    <a:extLst>
                      <a:ext uri="{FF2B5EF4-FFF2-40B4-BE49-F238E27FC236}">
                        <a16:creationId xmlns:a16="http://schemas.microsoft.com/office/drawing/2014/main" id="{651BE524-F508-DC09-DF73-B5C8569C88EF}"/>
                      </a:ext>
                    </a:extLst>
                  </p:cNvPr>
                  <p:cNvCxnSpPr/>
                  <p:nvPr/>
                </p:nvCxnSpPr>
                <p:spPr>
                  <a:xfrm rot="10800000">
                    <a:off x="2286000" y="4343400"/>
                    <a:ext cx="914400" cy="0"/>
                  </a:xfrm>
                  <a:prstGeom prst="straightConnector1">
                    <a:avLst/>
                  </a:prstGeom>
                  <a:noFill/>
                  <a:ln w="38100" cap="rnd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triangle" w="med" len="med"/>
                  </a:ln>
                </p:spPr>
              </p:cxnSp>
              <p:cxnSp>
                <p:nvCxnSpPr>
                  <p:cNvPr id="36" name="Google Shape;501;p40">
                    <a:extLst>
                      <a:ext uri="{FF2B5EF4-FFF2-40B4-BE49-F238E27FC236}">
                        <a16:creationId xmlns:a16="http://schemas.microsoft.com/office/drawing/2014/main" id="{F92552A7-67BE-2075-81D1-3D507EF10F01}"/>
                      </a:ext>
                    </a:extLst>
                  </p:cNvPr>
                  <p:cNvCxnSpPr/>
                  <p:nvPr/>
                </p:nvCxnSpPr>
                <p:spPr>
                  <a:xfrm>
                    <a:off x="2286000" y="4648200"/>
                    <a:ext cx="914400" cy="0"/>
                  </a:xfrm>
                  <a:prstGeom prst="straightConnector1">
                    <a:avLst/>
                  </a:prstGeom>
                  <a:noFill/>
                  <a:ln w="38100" cap="rnd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triangle" w="med" len="med"/>
                  </a:ln>
                </p:spPr>
              </p:cxnSp>
              <p:cxnSp>
                <p:nvCxnSpPr>
                  <p:cNvPr id="37" name="Google Shape;502;p40">
                    <a:extLst>
                      <a:ext uri="{FF2B5EF4-FFF2-40B4-BE49-F238E27FC236}">
                        <a16:creationId xmlns:a16="http://schemas.microsoft.com/office/drawing/2014/main" id="{80620036-82AA-30CA-59AB-B2E16BC0AC7E}"/>
                      </a:ext>
                    </a:extLst>
                  </p:cNvPr>
                  <p:cNvCxnSpPr/>
                  <p:nvPr/>
                </p:nvCxnSpPr>
                <p:spPr>
                  <a:xfrm rot="10800000">
                    <a:off x="2286000" y="4953000"/>
                    <a:ext cx="914400" cy="0"/>
                  </a:xfrm>
                  <a:prstGeom prst="straightConnector1">
                    <a:avLst/>
                  </a:prstGeom>
                  <a:noFill/>
                  <a:ln w="38100" cap="rnd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triangle" w="med" len="med"/>
                  </a:ln>
                </p:spPr>
              </p:cxnSp>
              <p:cxnSp>
                <p:nvCxnSpPr>
                  <p:cNvPr id="38" name="Google Shape;503;p40">
                    <a:extLst>
                      <a:ext uri="{FF2B5EF4-FFF2-40B4-BE49-F238E27FC236}">
                        <a16:creationId xmlns:a16="http://schemas.microsoft.com/office/drawing/2014/main" id="{0C23D8B1-05CD-318C-F88E-47F1D76D9EAD}"/>
                      </a:ext>
                    </a:extLst>
                  </p:cNvPr>
                  <p:cNvCxnSpPr/>
                  <p:nvPr/>
                </p:nvCxnSpPr>
                <p:spPr>
                  <a:xfrm>
                    <a:off x="1295401" y="3429000"/>
                    <a:ext cx="914400" cy="0"/>
                  </a:xfrm>
                  <a:prstGeom prst="straightConnector1">
                    <a:avLst/>
                  </a:prstGeom>
                  <a:noFill/>
                  <a:ln w="38100" cap="rnd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triangle" w="med" len="med"/>
                  </a:ln>
                </p:spPr>
              </p:cxnSp>
              <p:cxnSp>
                <p:nvCxnSpPr>
                  <p:cNvPr id="39" name="Google Shape;504;p40">
                    <a:extLst>
                      <a:ext uri="{FF2B5EF4-FFF2-40B4-BE49-F238E27FC236}">
                        <a16:creationId xmlns:a16="http://schemas.microsoft.com/office/drawing/2014/main" id="{00783243-1E10-855D-4B82-4C3364FC0901}"/>
                      </a:ext>
                    </a:extLst>
                  </p:cNvPr>
                  <p:cNvCxnSpPr/>
                  <p:nvPr/>
                </p:nvCxnSpPr>
                <p:spPr>
                  <a:xfrm rot="10800000">
                    <a:off x="1295401" y="3733800"/>
                    <a:ext cx="914400" cy="0"/>
                  </a:xfrm>
                  <a:prstGeom prst="straightConnector1">
                    <a:avLst/>
                  </a:prstGeom>
                  <a:noFill/>
                  <a:ln w="38100" cap="rnd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triangle" w="med" len="med"/>
                  </a:ln>
                </p:spPr>
              </p:cxnSp>
              <p:cxnSp>
                <p:nvCxnSpPr>
                  <p:cNvPr id="40" name="Google Shape;505;p40">
                    <a:extLst>
                      <a:ext uri="{FF2B5EF4-FFF2-40B4-BE49-F238E27FC236}">
                        <a16:creationId xmlns:a16="http://schemas.microsoft.com/office/drawing/2014/main" id="{85DD6258-4342-4B52-2E5B-E34D04C49D05}"/>
                      </a:ext>
                    </a:extLst>
                  </p:cNvPr>
                  <p:cNvCxnSpPr/>
                  <p:nvPr/>
                </p:nvCxnSpPr>
                <p:spPr>
                  <a:xfrm>
                    <a:off x="1295401" y="4038600"/>
                    <a:ext cx="914400" cy="0"/>
                  </a:xfrm>
                  <a:prstGeom prst="straightConnector1">
                    <a:avLst/>
                  </a:prstGeom>
                  <a:noFill/>
                  <a:ln w="38100" cap="rnd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triangle" w="med" len="med"/>
                  </a:ln>
                </p:spPr>
              </p:cxnSp>
              <p:cxnSp>
                <p:nvCxnSpPr>
                  <p:cNvPr id="41" name="Google Shape;506;p40">
                    <a:extLst>
                      <a:ext uri="{FF2B5EF4-FFF2-40B4-BE49-F238E27FC236}">
                        <a16:creationId xmlns:a16="http://schemas.microsoft.com/office/drawing/2014/main" id="{0747CAFE-DAA3-4C5B-572B-B2F8B69CD790}"/>
                      </a:ext>
                    </a:extLst>
                  </p:cNvPr>
                  <p:cNvCxnSpPr/>
                  <p:nvPr/>
                </p:nvCxnSpPr>
                <p:spPr>
                  <a:xfrm rot="10800000">
                    <a:off x="1295401" y="4343400"/>
                    <a:ext cx="914400" cy="0"/>
                  </a:xfrm>
                  <a:prstGeom prst="straightConnector1">
                    <a:avLst/>
                  </a:prstGeom>
                  <a:noFill/>
                  <a:ln w="38100" cap="rnd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triangle" w="med" len="med"/>
                  </a:ln>
                </p:spPr>
              </p:cxnSp>
              <p:cxnSp>
                <p:nvCxnSpPr>
                  <p:cNvPr id="42" name="Google Shape;507;p40">
                    <a:extLst>
                      <a:ext uri="{FF2B5EF4-FFF2-40B4-BE49-F238E27FC236}">
                        <a16:creationId xmlns:a16="http://schemas.microsoft.com/office/drawing/2014/main" id="{91E0900A-F6CA-5D4A-51BB-A56EAC3D6099}"/>
                      </a:ext>
                    </a:extLst>
                  </p:cNvPr>
                  <p:cNvCxnSpPr/>
                  <p:nvPr/>
                </p:nvCxnSpPr>
                <p:spPr>
                  <a:xfrm>
                    <a:off x="1295401" y="4648200"/>
                    <a:ext cx="914400" cy="0"/>
                  </a:xfrm>
                  <a:prstGeom prst="straightConnector1">
                    <a:avLst/>
                  </a:prstGeom>
                  <a:noFill/>
                  <a:ln w="38100" cap="rnd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triangle" w="med" len="med"/>
                  </a:ln>
                </p:spPr>
              </p:cxnSp>
              <p:cxnSp>
                <p:nvCxnSpPr>
                  <p:cNvPr id="43" name="Google Shape;508;p40">
                    <a:extLst>
                      <a:ext uri="{FF2B5EF4-FFF2-40B4-BE49-F238E27FC236}">
                        <a16:creationId xmlns:a16="http://schemas.microsoft.com/office/drawing/2014/main" id="{65D212EC-92C5-7FDF-B186-E59FF73DB9E9}"/>
                      </a:ext>
                    </a:extLst>
                  </p:cNvPr>
                  <p:cNvCxnSpPr/>
                  <p:nvPr/>
                </p:nvCxnSpPr>
                <p:spPr>
                  <a:xfrm rot="10800000">
                    <a:off x="1295401" y="4953000"/>
                    <a:ext cx="914400" cy="0"/>
                  </a:xfrm>
                  <a:prstGeom prst="straightConnector1">
                    <a:avLst/>
                  </a:prstGeom>
                  <a:noFill/>
                  <a:ln w="38100" cap="rnd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triangle" w="med" len="med"/>
                  </a:ln>
                </p:spPr>
              </p:cxnSp>
            </p:grpSp>
            <p:cxnSp>
              <p:nvCxnSpPr>
                <p:cNvPr id="26" name="Google Shape;509;p40">
                  <a:extLst>
                    <a:ext uri="{FF2B5EF4-FFF2-40B4-BE49-F238E27FC236}">
                      <a16:creationId xmlns:a16="http://schemas.microsoft.com/office/drawing/2014/main" id="{197869E8-34F9-E7F1-43F8-047E7F442843}"/>
                    </a:ext>
                  </a:extLst>
                </p:cNvPr>
                <p:cNvCxnSpPr/>
                <p:nvPr/>
              </p:nvCxnSpPr>
              <p:spPr>
                <a:xfrm>
                  <a:off x="6296025" y="2895600"/>
                  <a:ext cx="1628775" cy="0"/>
                </a:xfrm>
                <a:prstGeom prst="straightConnector1">
                  <a:avLst/>
                </a:prstGeom>
                <a:noFill/>
                <a:ln w="38100" cap="rnd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triangle" w="med" len="med"/>
                </a:ln>
              </p:spPr>
            </p:cxnSp>
            <p:cxnSp>
              <p:nvCxnSpPr>
                <p:cNvPr id="27" name="Google Shape;510;p40">
                  <a:extLst>
                    <a:ext uri="{FF2B5EF4-FFF2-40B4-BE49-F238E27FC236}">
                      <a16:creationId xmlns:a16="http://schemas.microsoft.com/office/drawing/2014/main" id="{2F20C8B4-E66B-24CF-0D58-BCAFACEF611C}"/>
                    </a:ext>
                  </a:extLst>
                </p:cNvPr>
                <p:cNvCxnSpPr/>
                <p:nvPr/>
              </p:nvCxnSpPr>
              <p:spPr>
                <a:xfrm rot="10800000">
                  <a:off x="6296025" y="3505200"/>
                  <a:ext cx="1628775" cy="0"/>
                </a:xfrm>
                <a:prstGeom prst="straightConnector1">
                  <a:avLst/>
                </a:prstGeom>
                <a:noFill/>
                <a:ln w="38100" cap="rnd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triangle" w="med" len="med"/>
                </a:ln>
              </p:spPr>
            </p:cxnSp>
            <p:cxnSp>
              <p:nvCxnSpPr>
                <p:cNvPr id="28" name="Google Shape;511;p40">
                  <a:extLst>
                    <a:ext uri="{FF2B5EF4-FFF2-40B4-BE49-F238E27FC236}">
                      <a16:creationId xmlns:a16="http://schemas.microsoft.com/office/drawing/2014/main" id="{E344DBEB-0943-1A95-7EBB-FF5CF666A9B6}"/>
                    </a:ext>
                  </a:extLst>
                </p:cNvPr>
                <p:cNvCxnSpPr/>
                <p:nvPr/>
              </p:nvCxnSpPr>
              <p:spPr>
                <a:xfrm>
                  <a:off x="6296025" y="4114800"/>
                  <a:ext cx="1628775" cy="0"/>
                </a:xfrm>
                <a:prstGeom prst="straightConnector1">
                  <a:avLst/>
                </a:prstGeom>
                <a:noFill/>
                <a:ln w="38100" cap="rnd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triangle" w="med" len="med"/>
                </a:ln>
              </p:spPr>
            </p:cxnSp>
            <p:cxnSp>
              <p:nvCxnSpPr>
                <p:cNvPr id="29" name="Google Shape;512;p40">
                  <a:extLst>
                    <a:ext uri="{FF2B5EF4-FFF2-40B4-BE49-F238E27FC236}">
                      <a16:creationId xmlns:a16="http://schemas.microsoft.com/office/drawing/2014/main" id="{049B826E-3A10-0B89-E4F4-DAE683BB0F5A}"/>
                    </a:ext>
                  </a:extLst>
                </p:cNvPr>
                <p:cNvCxnSpPr/>
                <p:nvPr/>
              </p:nvCxnSpPr>
              <p:spPr>
                <a:xfrm rot="10800000">
                  <a:off x="6296025" y="4724400"/>
                  <a:ext cx="1628775" cy="0"/>
                </a:xfrm>
                <a:prstGeom prst="straightConnector1">
                  <a:avLst/>
                </a:prstGeom>
                <a:noFill/>
                <a:ln w="38100" cap="rnd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triangle" w="med" len="med"/>
                </a:ln>
              </p:spPr>
            </p:cxnSp>
            <p:cxnSp>
              <p:nvCxnSpPr>
                <p:cNvPr id="30" name="Google Shape;513;p40">
                  <a:extLst>
                    <a:ext uri="{FF2B5EF4-FFF2-40B4-BE49-F238E27FC236}">
                      <a16:creationId xmlns:a16="http://schemas.microsoft.com/office/drawing/2014/main" id="{4E36837D-F637-E3A5-8239-13760C8BDFC0}"/>
                    </a:ext>
                  </a:extLst>
                </p:cNvPr>
                <p:cNvCxnSpPr/>
                <p:nvPr/>
              </p:nvCxnSpPr>
              <p:spPr>
                <a:xfrm>
                  <a:off x="6296025" y="5334000"/>
                  <a:ext cx="1628775" cy="0"/>
                </a:xfrm>
                <a:prstGeom prst="straightConnector1">
                  <a:avLst/>
                </a:prstGeom>
                <a:noFill/>
                <a:ln w="38100" cap="rnd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triangle" w="med" len="med"/>
                </a:ln>
              </p:spPr>
            </p:cxnSp>
            <p:cxnSp>
              <p:nvCxnSpPr>
                <p:cNvPr id="31" name="Google Shape;514;p40">
                  <a:extLst>
                    <a:ext uri="{FF2B5EF4-FFF2-40B4-BE49-F238E27FC236}">
                      <a16:creationId xmlns:a16="http://schemas.microsoft.com/office/drawing/2014/main" id="{CB29AEF1-D7EB-83B4-14BC-8F903DBF51DE}"/>
                    </a:ext>
                  </a:extLst>
                </p:cNvPr>
                <p:cNvCxnSpPr/>
                <p:nvPr/>
              </p:nvCxnSpPr>
              <p:spPr>
                <a:xfrm rot="10800000">
                  <a:off x="6296025" y="5943600"/>
                  <a:ext cx="1628775" cy="0"/>
                </a:xfrm>
                <a:prstGeom prst="straightConnector1">
                  <a:avLst/>
                </a:prstGeom>
                <a:noFill/>
                <a:ln w="38100" cap="rnd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triangle" w="med" len="med"/>
                </a:ln>
              </p:spPr>
            </p:cxnSp>
          </p:grpSp>
        </p:grpSp>
        <p:sp>
          <p:nvSpPr>
            <p:cNvPr id="22" name="Google Shape;515;p40">
              <a:extLst>
                <a:ext uri="{FF2B5EF4-FFF2-40B4-BE49-F238E27FC236}">
                  <a16:creationId xmlns:a16="http://schemas.microsoft.com/office/drawing/2014/main" id="{88AD5B1A-4ACE-3DD1-4DFB-AE237AD32088}"/>
                </a:ext>
              </a:extLst>
            </p:cNvPr>
            <p:cNvSpPr txBox="1"/>
            <p:nvPr/>
          </p:nvSpPr>
          <p:spPr>
            <a:xfrm>
              <a:off x="5410200" y="4038600"/>
              <a:ext cx="1963699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r>
                <a:rPr lang="en-US"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common fate</a:t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4" name="Google Shape;516;p40">
            <a:extLst>
              <a:ext uri="{FF2B5EF4-FFF2-40B4-BE49-F238E27FC236}">
                <a16:creationId xmlns:a16="http://schemas.microsoft.com/office/drawing/2014/main" id="{5267389E-AEDE-5CC0-1C8F-9196871427D9}"/>
              </a:ext>
            </a:extLst>
          </p:cNvPr>
          <p:cNvGrpSpPr/>
          <p:nvPr/>
        </p:nvGrpSpPr>
        <p:grpSpPr>
          <a:xfrm>
            <a:off x="10257518" y="4909558"/>
            <a:ext cx="1484902" cy="1718263"/>
            <a:chOff x="7391400" y="2782002"/>
            <a:chExt cx="1484902" cy="1718263"/>
          </a:xfrm>
        </p:grpSpPr>
        <p:grpSp>
          <p:nvGrpSpPr>
            <p:cNvPr id="55" name="Google Shape;517;p40">
              <a:extLst>
                <a:ext uri="{FF2B5EF4-FFF2-40B4-BE49-F238E27FC236}">
                  <a16:creationId xmlns:a16="http://schemas.microsoft.com/office/drawing/2014/main" id="{4DAA750F-227B-3525-D6AB-C0F0A4EAB460}"/>
                </a:ext>
              </a:extLst>
            </p:cNvPr>
            <p:cNvGrpSpPr/>
            <p:nvPr/>
          </p:nvGrpSpPr>
          <p:grpSpPr>
            <a:xfrm>
              <a:off x="7533094" y="2782002"/>
              <a:ext cx="1164412" cy="1233037"/>
              <a:chOff x="1997536" y="2259471"/>
              <a:chExt cx="3891785" cy="3863576"/>
            </a:xfrm>
          </p:grpSpPr>
          <p:sp>
            <p:nvSpPr>
              <p:cNvPr id="57" name="Google Shape;518;p40">
                <a:extLst>
                  <a:ext uri="{FF2B5EF4-FFF2-40B4-BE49-F238E27FC236}">
                    <a16:creationId xmlns:a16="http://schemas.microsoft.com/office/drawing/2014/main" id="{8A22780C-6B01-FD89-549F-B6388D7863F2}"/>
                  </a:ext>
                </a:extLst>
              </p:cNvPr>
              <p:cNvSpPr/>
              <p:nvPr/>
            </p:nvSpPr>
            <p:spPr>
              <a:xfrm rot="4795453">
                <a:off x="3570512" y="2379470"/>
                <a:ext cx="745833" cy="382022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0" y="0"/>
                    </a:moveTo>
                    <a:cubicBezTo>
                      <a:pt x="74999" y="12585"/>
                      <a:pt x="85135" y="27071"/>
                      <a:pt x="87567" y="39894"/>
                    </a:cubicBezTo>
                    <a:cubicBezTo>
                      <a:pt x="89999" y="52717"/>
                      <a:pt x="9189" y="63588"/>
                      <a:pt x="14594" y="76939"/>
                    </a:cubicBezTo>
                    <a:cubicBezTo>
                      <a:pt x="19999" y="90290"/>
                      <a:pt x="91081" y="113509"/>
                      <a:pt x="120000" y="120000"/>
                    </a:cubicBezTo>
                  </a:path>
                </a:pathLst>
              </a:custGeom>
              <a:noFill/>
              <a:ln w="76200" cap="rnd" cmpd="sng">
                <a:solidFill>
                  <a:srgbClr val="000000"/>
                </a:solidFill>
                <a:prstDash val="dot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endParaRPr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" name="Google Shape;519;p40">
                <a:extLst>
                  <a:ext uri="{FF2B5EF4-FFF2-40B4-BE49-F238E27FC236}">
                    <a16:creationId xmlns:a16="http://schemas.microsoft.com/office/drawing/2014/main" id="{F46F02DB-74DF-9201-ED7B-271C94A5FA7E}"/>
                  </a:ext>
                </a:extLst>
              </p:cNvPr>
              <p:cNvSpPr/>
              <p:nvPr/>
            </p:nvSpPr>
            <p:spPr>
              <a:xfrm rot="9718950" flipH="1">
                <a:off x="4101331" y="2281149"/>
                <a:ext cx="745832" cy="382022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0" y="0"/>
                    </a:moveTo>
                    <a:cubicBezTo>
                      <a:pt x="74999" y="12585"/>
                      <a:pt x="85135" y="27071"/>
                      <a:pt x="87567" y="39894"/>
                    </a:cubicBezTo>
                    <a:cubicBezTo>
                      <a:pt x="89999" y="52717"/>
                      <a:pt x="9189" y="63588"/>
                      <a:pt x="14594" y="76939"/>
                    </a:cubicBezTo>
                    <a:cubicBezTo>
                      <a:pt x="19999" y="90290"/>
                      <a:pt x="91081" y="113509"/>
                      <a:pt x="120000" y="120000"/>
                    </a:cubicBezTo>
                  </a:path>
                </a:pathLst>
              </a:custGeom>
              <a:noFill/>
              <a:ln w="76200" cap="rnd" cmpd="sng">
                <a:solidFill>
                  <a:srgbClr val="D2533C"/>
                </a:solidFill>
                <a:prstDash val="dot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endParaRPr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6" name="Google Shape;520;p40">
              <a:extLst>
                <a:ext uri="{FF2B5EF4-FFF2-40B4-BE49-F238E27FC236}">
                  <a16:creationId xmlns:a16="http://schemas.microsoft.com/office/drawing/2014/main" id="{8EAA17A0-B0E4-B52F-6435-C7290F67BC69}"/>
                </a:ext>
              </a:extLst>
            </p:cNvPr>
            <p:cNvSpPr txBox="1"/>
            <p:nvPr/>
          </p:nvSpPr>
          <p:spPr>
            <a:xfrm>
              <a:off x="7391400" y="4038600"/>
              <a:ext cx="1484902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r>
                <a:rPr lang="en-US"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continuity</a:t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59" name="Picture 58" descr="A black and white panda&#10;&#10;Description automatically generated">
            <a:extLst>
              <a:ext uri="{FF2B5EF4-FFF2-40B4-BE49-F238E27FC236}">
                <a16:creationId xmlns:a16="http://schemas.microsoft.com/office/drawing/2014/main" id="{1F9BAF78-033E-179A-D467-C44524E965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2675" y="5105153"/>
            <a:ext cx="1125402" cy="1060161"/>
          </a:xfrm>
          <a:prstGeom prst="rect">
            <a:avLst/>
          </a:prstGeom>
        </p:spPr>
      </p:pic>
      <p:sp>
        <p:nvSpPr>
          <p:cNvPr id="60" name="Google Shape;468;p40">
            <a:extLst>
              <a:ext uri="{FF2B5EF4-FFF2-40B4-BE49-F238E27FC236}">
                <a16:creationId xmlns:a16="http://schemas.microsoft.com/office/drawing/2014/main" id="{38ED4AEA-FB27-1CDA-8684-27FE9448F129}"/>
              </a:ext>
            </a:extLst>
          </p:cNvPr>
          <p:cNvSpPr txBox="1"/>
          <p:nvPr/>
        </p:nvSpPr>
        <p:spPr>
          <a:xfrm>
            <a:off x="5033890" y="6105795"/>
            <a:ext cx="138150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r>
              <a:rPr lang="en-US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closure</a:t>
            </a:r>
            <a:endParaRPr sz="2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1" name="Picture 60" descr="A close-up of a pill&#10;&#10;Description automatically generated">
            <a:extLst>
              <a:ext uri="{FF2B5EF4-FFF2-40B4-BE49-F238E27FC236}">
                <a16:creationId xmlns:a16="http://schemas.microsoft.com/office/drawing/2014/main" id="{91B3E5EE-3AA4-984A-8B7F-2C5B756392A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47905"/>
          <a:stretch/>
        </p:blipFill>
        <p:spPr>
          <a:xfrm>
            <a:off x="1508228" y="5121054"/>
            <a:ext cx="1364332" cy="1051097"/>
          </a:xfrm>
          <a:prstGeom prst="rect">
            <a:avLst/>
          </a:prstGeom>
        </p:spPr>
      </p:pic>
      <p:pic>
        <p:nvPicPr>
          <p:cNvPr id="62" name="Picture 61" descr="A black and white circle pattern&#10;&#10;Description automatically generated">
            <a:extLst>
              <a:ext uri="{FF2B5EF4-FFF2-40B4-BE49-F238E27FC236}">
                <a16:creationId xmlns:a16="http://schemas.microsoft.com/office/drawing/2014/main" id="{134DEADE-3DE4-448F-809B-52D7C56CB5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22495" y="5128184"/>
            <a:ext cx="1009294" cy="102381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16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l="790" t="5541" r="1131" b="6845"/>
          <a:stretch/>
        </p:blipFill>
        <p:spPr>
          <a:xfrm>
            <a:off x="3552092" y="986028"/>
            <a:ext cx="8229600" cy="4876800"/>
          </a:xfrm>
          <a:prstGeom prst="rect">
            <a:avLst/>
          </a:prstGeom>
          <a:noFill/>
          <a:ln w="38100" cap="sq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2745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BA05F76-64CB-CE56-8CE4-21DD79766A98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What is perception?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17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l="10152" t="742" r="10791" b="1382"/>
          <a:stretch/>
        </p:blipFill>
        <p:spPr>
          <a:xfrm>
            <a:off x="3686035" y="955431"/>
            <a:ext cx="8229600" cy="4876800"/>
          </a:xfrm>
          <a:prstGeom prst="rect">
            <a:avLst/>
          </a:prstGeom>
          <a:noFill/>
          <a:ln w="38100" cap="sq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2745"/>
              </a:srgbClr>
            </a:outerShdw>
          </a:effectLst>
        </p:spPr>
      </p:pic>
      <p:sp>
        <p:nvSpPr>
          <p:cNvPr id="121" name="Google Shape;121;p17"/>
          <p:cNvSpPr txBox="1"/>
          <p:nvPr/>
        </p:nvSpPr>
        <p:spPr>
          <a:xfrm>
            <a:off x="5904338" y="4155831"/>
            <a:ext cx="3770884" cy="1600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r>
              <a:rPr lang="en-US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the (sometimes imperfect) </a:t>
            </a:r>
            <a:endParaRPr dirty="0"/>
          </a:p>
          <a:p>
            <a:pPr algn="ctr"/>
            <a:r>
              <a:rPr lang="en-US" sz="24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process by which we </a:t>
            </a:r>
            <a:endParaRPr dirty="0"/>
          </a:p>
          <a:p>
            <a:pPr algn="ctr"/>
            <a:r>
              <a:rPr lang="en-US" sz="32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detect</a:t>
            </a:r>
            <a:r>
              <a:rPr lang="en-US" sz="32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and </a:t>
            </a:r>
            <a:r>
              <a:rPr lang="en-US" sz="32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interpret</a:t>
            </a:r>
            <a:endParaRPr sz="2400" b="1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algn="ctr"/>
            <a:r>
              <a:rPr lang="en-US" sz="24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visual signals</a:t>
            </a:r>
            <a:endParaRPr sz="24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3F2D5B-5E26-9DB3-A274-946A8239BD91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Visual perception (def.)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96308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55344019-F336-662C-0F33-5E41416E8C1D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Do you see movement?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19" descr="Pages from lecture2-perceptionandprinciples-140227091630-phpapp01.pd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95081" y="-4572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55B8D7F3-EB9B-7D23-7D4B-FE77786B36E4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Do you see movement?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0"/>
          <p:cNvSpPr txBox="1">
            <a:spLocks noGrp="1"/>
          </p:cNvSpPr>
          <p:nvPr>
            <p:ph type="title"/>
          </p:nvPr>
        </p:nvSpPr>
        <p:spPr>
          <a:xfrm>
            <a:off x="3709481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400" dirty="0">
                <a:solidFill>
                  <a:schemeClr val="dk2"/>
                </a:solidFill>
                <a:latin typeface="+mn-lt"/>
                <a:ea typeface="Arial"/>
                <a:cs typeface="Arial"/>
                <a:sym typeface="Arial"/>
              </a:rPr>
              <a:t>Some things are processed slowly</a:t>
            </a:r>
            <a:endParaRPr sz="2400" dirty="0">
              <a:solidFill>
                <a:schemeClr val="dk2"/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pic>
        <p:nvPicPr>
          <p:cNvPr id="139" name="Google Shape;139;p20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t="10494" b="10493"/>
          <a:stretch/>
        </p:blipFill>
        <p:spPr>
          <a:xfrm>
            <a:off x="3709481" y="1219200"/>
            <a:ext cx="8229600" cy="4876800"/>
          </a:xfrm>
          <a:prstGeom prst="rect">
            <a:avLst/>
          </a:prstGeom>
          <a:noFill/>
          <a:ln w="38100" cap="sq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2745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1F80FD2-B704-8190-A365-FDCEDEFF7BBB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Visual perception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1"/>
          <p:cNvSpPr txBox="1">
            <a:spLocks noGrp="1"/>
          </p:cNvSpPr>
          <p:nvPr>
            <p:ph type="title"/>
          </p:nvPr>
        </p:nvSpPr>
        <p:spPr>
          <a:xfrm>
            <a:off x="3493477" y="216877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400" dirty="0">
                <a:solidFill>
                  <a:schemeClr val="dk2"/>
                </a:solidFill>
                <a:latin typeface="+mn-lt"/>
                <a:cs typeface="Arial"/>
                <a:sym typeface="Arial"/>
              </a:rPr>
              <a:t>Others are incredibly fast</a:t>
            </a:r>
            <a:endParaRPr sz="2400" dirty="0">
              <a:solidFill>
                <a:schemeClr val="dk2"/>
              </a:solidFill>
              <a:latin typeface="+mn-lt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CE6256-D495-FD14-0A25-46B45278125A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Visual perception</a:t>
            </a:r>
          </a:p>
        </p:txBody>
      </p:sp>
      <p:pic>
        <p:nvPicPr>
          <p:cNvPr id="3" name="Google Shape;139;p20">
            <a:extLst>
              <a:ext uri="{FF2B5EF4-FFF2-40B4-BE49-F238E27FC236}">
                <a16:creationId xmlns:a16="http://schemas.microsoft.com/office/drawing/2014/main" id="{0F3D0DFC-8916-80DD-2AFD-5753CF366268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10494" b="10493"/>
          <a:stretch/>
        </p:blipFill>
        <p:spPr>
          <a:xfrm>
            <a:off x="3709481" y="1219200"/>
            <a:ext cx="8229600" cy="4876800"/>
          </a:xfrm>
          <a:prstGeom prst="rect">
            <a:avLst/>
          </a:prstGeom>
          <a:noFill/>
          <a:ln w="38100" cap="sq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2745"/>
              </a:srgbClr>
            </a:outerShdw>
          </a:effectLst>
        </p:spPr>
      </p:pic>
      <p:pic>
        <p:nvPicPr>
          <p:cNvPr id="146" name="Google Shape;146;p21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5">
            <a:alphaModFix/>
          </a:blip>
          <a:srcRect l="48255" t="34045" r="48797" b="59096"/>
          <a:stretch/>
        </p:blipFill>
        <p:spPr>
          <a:xfrm>
            <a:off x="7679541" y="2666954"/>
            <a:ext cx="242587" cy="423348"/>
          </a:xfrm>
          <a:prstGeom prst="roundRect">
            <a:avLst>
              <a:gd name="adj" fmla="val 42157"/>
            </a:avLst>
          </a:prstGeom>
          <a:noFill/>
          <a:ln w="6350" cap="sq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2745"/>
              </a:srgbClr>
            </a:outerShdw>
          </a:effec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42B386-7114-281E-65BC-9E5FCD4653E6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The “gestalt effect”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F211D76-E901-8BC9-5621-B5680D512C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7" y="4921456"/>
            <a:ext cx="7779393" cy="803564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400" dirty="0"/>
              <a:t>Our brain’s ability to generate whole forms, instead of just collections of unrelated elements</a:t>
            </a: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862960CD-B1AC-217D-B790-1C4462D1F1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4172" y="1423554"/>
            <a:ext cx="7772400" cy="311357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330C2-52A4-1ABA-980B-56FBC97F3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Notes on HW01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AE50F6-429C-715A-C25C-1C7744AED1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A299"/>
              </a:buClr>
              <a:buSzPts val="2040"/>
              <a:buFont typeface="Arial"/>
              <a:buChar char="•"/>
              <a:tabLst/>
              <a:defRPr/>
            </a:pPr>
            <a:r>
              <a:rPr lang="en-US" sz="2400" kern="0" dirty="0">
                <a:ea typeface="Arial"/>
                <a:cs typeface="Arial"/>
                <a:sym typeface="Arial"/>
              </a:rPr>
              <a:t>Remember to note who you collaborated with or explicitly state that you collaborated with no one (per the syllabus)</a:t>
            </a:r>
          </a:p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A299"/>
              </a:buClr>
              <a:buSzPts val="2040"/>
              <a:buFont typeface="Arial"/>
              <a:buChar char="•"/>
              <a:tabLst/>
              <a:defRPr/>
            </a:pPr>
            <a:endParaRPr lang="en-US" sz="2400" kern="0" dirty="0">
              <a:ea typeface="Arial"/>
              <a:cs typeface="Arial"/>
              <a:sym typeface="Arial"/>
            </a:endParaRPr>
          </a:p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A299"/>
              </a:buClr>
              <a:buSzPts val="2040"/>
              <a:buFont typeface="Arial"/>
              <a:buChar char="•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ea typeface="Arial"/>
                <a:cs typeface="Arial"/>
                <a:sym typeface="Arial"/>
              </a:rPr>
              <a:t>Consider working (and submitting) in groups! Lots of people did the exact same visualizations, and it’s more fun to create an analyze when you have brainstorming buddies </a:t>
            </a:r>
          </a:p>
        </p:txBody>
      </p:sp>
    </p:spTree>
    <p:extLst>
      <p:ext uri="{BB962C8B-B14F-4D97-AF65-F5344CB8AC3E}">
        <p14:creationId xmlns:p14="http://schemas.microsoft.com/office/powerpoint/2010/main" val="10855461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2"/>
          <p:cNvSpPr/>
          <p:nvPr/>
        </p:nvSpPr>
        <p:spPr>
          <a:xfrm>
            <a:off x="3526445" y="3701708"/>
            <a:ext cx="2097557" cy="4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Demonstration of reification in perception from Lehar S. (2003) The World In Your Head, Lawrence Erlbaum, Mahwah, NJ. p. 52, Fig. 3.3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823899-3CF9-AB95-4B46-E5518DF6B6E7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Gestalt effects</a:t>
            </a:r>
          </a:p>
        </p:txBody>
      </p:sp>
      <p:sp>
        <p:nvSpPr>
          <p:cNvPr id="5" name="Google Shape;225;p22">
            <a:extLst>
              <a:ext uri="{FF2B5EF4-FFF2-40B4-BE49-F238E27FC236}">
                <a16:creationId xmlns:a16="http://schemas.microsoft.com/office/drawing/2014/main" id="{9209A703-8E4B-D2D1-4C48-99596A334597}"/>
              </a:ext>
            </a:extLst>
          </p:cNvPr>
          <p:cNvSpPr txBox="1">
            <a:spLocks/>
          </p:cNvSpPr>
          <p:nvPr/>
        </p:nvSpPr>
        <p:spPr>
          <a:xfrm>
            <a:off x="3602182" y="824346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400" dirty="0">
                <a:solidFill>
                  <a:schemeClr val="dk2"/>
                </a:solidFill>
                <a:latin typeface="+mn-lt"/>
                <a:ea typeface="Arial"/>
                <a:cs typeface="Arial"/>
                <a:sym typeface="Arial"/>
              </a:rPr>
              <a:t>Reification</a:t>
            </a:r>
          </a:p>
        </p:txBody>
      </p:sp>
      <p:grpSp>
        <p:nvGrpSpPr>
          <p:cNvPr id="6" name="object 4">
            <a:extLst>
              <a:ext uri="{FF2B5EF4-FFF2-40B4-BE49-F238E27FC236}">
                <a16:creationId xmlns:a16="http://schemas.microsoft.com/office/drawing/2014/main" id="{C631758C-5F36-57D4-D6A7-64E8281E054B}"/>
              </a:ext>
            </a:extLst>
          </p:cNvPr>
          <p:cNvGrpSpPr/>
          <p:nvPr/>
        </p:nvGrpSpPr>
        <p:grpSpPr>
          <a:xfrm>
            <a:off x="3602182" y="1560947"/>
            <a:ext cx="1660339" cy="1868053"/>
            <a:chOff x="2965963" y="1809123"/>
            <a:chExt cx="3361054" cy="3434715"/>
          </a:xfrm>
        </p:grpSpPr>
        <p:pic>
          <p:nvPicPr>
            <p:cNvPr id="7" name="object 5">
              <a:extLst>
                <a:ext uri="{FF2B5EF4-FFF2-40B4-BE49-F238E27FC236}">
                  <a16:creationId xmlns:a16="http://schemas.microsoft.com/office/drawing/2014/main" id="{D3C0EB84-555B-D781-E016-0CCD01D47EF1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40453" y="2020530"/>
              <a:ext cx="3175675" cy="2903324"/>
            </a:xfrm>
            <a:prstGeom prst="rect">
              <a:avLst/>
            </a:prstGeom>
          </p:spPr>
        </p:pic>
        <p:pic>
          <p:nvPicPr>
            <p:cNvPr id="8" name="object 6">
              <a:extLst>
                <a:ext uri="{FF2B5EF4-FFF2-40B4-BE49-F238E27FC236}">
                  <a16:creationId xmlns:a16="http://schemas.microsoft.com/office/drawing/2014/main" id="{1BA508EF-CA8F-C6BD-8112-8E5E28513E8F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965963" y="1809123"/>
              <a:ext cx="3360696" cy="3434144"/>
            </a:xfrm>
            <a:prstGeom prst="rect">
              <a:avLst/>
            </a:prstGeom>
          </p:spPr>
        </p:pic>
      </p:grpSp>
      <p:sp>
        <p:nvSpPr>
          <p:cNvPr id="3" name="Google Shape;225;p22">
            <a:extLst>
              <a:ext uri="{FF2B5EF4-FFF2-40B4-BE49-F238E27FC236}">
                <a16:creationId xmlns:a16="http://schemas.microsoft.com/office/drawing/2014/main" id="{01A1D1B9-338A-B84F-6906-56179398729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596082" y="824346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400" dirty="0">
                <a:solidFill>
                  <a:schemeClr val="dk2"/>
                </a:solidFill>
                <a:latin typeface="+mn-lt"/>
                <a:ea typeface="Arial"/>
                <a:cs typeface="Arial"/>
                <a:sym typeface="Arial"/>
              </a:rPr>
              <a:t>Emergence</a:t>
            </a:r>
            <a:endParaRPr sz="2400" dirty="0">
              <a:solidFill>
                <a:schemeClr val="dk2"/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sp>
        <p:nvSpPr>
          <p:cNvPr id="11" name="object 6">
            <a:extLst>
              <a:ext uri="{FF2B5EF4-FFF2-40B4-BE49-F238E27FC236}">
                <a16:creationId xmlns:a16="http://schemas.microsoft.com/office/drawing/2014/main" id="{D3134014-597D-2D94-048E-AD5C51A8A612}"/>
              </a:ext>
            </a:extLst>
          </p:cNvPr>
          <p:cNvSpPr txBox="1"/>
          <p:nvPr/>
        </p:nvSpPr>
        <p:spPr>
          <a:xfrm>
            <a:off x="5761182" y="3770464"/>
            <a:ext cx="1774212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https://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www.interaction-design.org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/literature/topics/gestalt-principles#docs-internal-guid-f7074e47-7fff-b4dc-f0f5-966e09f6b4e7</a:t>
            </a:r>
            <a:endParaRPr sz="12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2" name="Google Shape;225;p22">
            <a:extLst>
              <a:ext uri="{FF2B5EF4-FFF2-40B4-BE49-F238E27FC236}">
                <a16:creationId xmlns:a16="http://schemas.microsoft.com/office/drawing/2014/main" id="{6DB5BC66-2C68-6F0F-90B2-807B6CE77AB9}"/>
              </a:ext>
            </a:extLst>
          </p:cNvPr>
          <p:cNvSpPr txBox="1">
            <a:spLocks/>
          </p:cNvSpPr>
          <p:nvPr/>
        </p:nvSpPr>
        <p:spPr>
          <a:xfrm>
            <a:off x="8068622" y="867341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400" dirty="0" err="1">
                <a:solidFill>
                  <a:schemeClr val="dk2"/>
                </a:solidFill>
                <a:latin typeface="+mn-lt"/>
                <a:ea typeface="Arial"/>
                <a:cs typeface="Arial"/>
                <a:sym typeface="Arial"/>
              </a:rPr>
              <a:t>Multistability</a:t>
            </a:r>
            <a:r>
              <a:rPr lang="en-US" sz="2400" dirty="0">
                <a:solidFill>
                  <a:schemeClr val="dk2"/>
                </a:solidFill>
                <a:latin typeface="+mn-lt"/>
                <a:ea typeface="Arial"/>
                <a:cs typeface="Arial"/>
                <a:sym typeface="Arial"/>
              </a:rPr>
              <a:t> </a:t>
            </a:r>
          </a:p>
        </p:txBody>
      </p:sp>
      <p:sp>
        <p:nvSpPr>
          <p:cNvPr id="19" name="Google Shape;225;p22">
            <a:extLst>
              <a:ext uri="{FF2B5EF4-FFF2-40B4-BE49-F238E27FC236}">
                <a16:creationId xmlns:a16="http://schemas.microsoft.com/office/drawing/2014/main" id="{4B409560-6FA0-4E6B-69EB-665ADE49D4B5}"/>
              </a:ext>
            </a:extLst>
          </p:cNvPr>
          <p:cNvSpPr txBox="1">
            <a:spLocks/>
          </p:cNvSpPr>
          <p:nvPr/>
        </p:nvSpPr>
        <p:spPr>
          <a:xfrm>
            <a:off x="10179503" y="867341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400" dirty="0">
                <a:solidFill>
                  <a:schemeClr val="dk2"/>
                </a:solidFill>
                <a:latin typeface="+mn-lt"/>
                <a:ea typeface="Arial"/>
                <a:cs typeface="Arial"/>
                <a:sym typeface="Arial"/>
              </a:rPr>
              <a:t>Invariance</a:t>
            </a:r>
          </a:p>
        </p:txBody>
      </p:sp>
      <p:pic>
        <p:nvPicPr>
          <p:cNvPr id="21" name="object 4">
            <a:extLst>
              <a:ext uri="{FF2B5EF4-FFF2-40B4-BE49-F238E27FC236}">
                <a16:creationId xmlns:a16="http://schemas.microsoft.com/office/drawing/2014/main" id="{58B9870C-1900-7B94-2B6C-92DDF2E6F00A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059144" y="1542893"/>
            <a:ext cx="1774212" cy="1845107"/>
          </a:xfrm>
          <a:prstGeom prst="rect">
            <a:avLst/>
          </a:prstGeom>
        </p:spPr>
      </p:pic>
      <p:sp>
        <p:nvSpPr>
          <p:cNvPr id="23" name="object 6">
            <a:extLst>
              <a:ext uri="{FF2B5EF4-FFF2-40B4-BE49-F238E27FC236}">
                <a16:creationId xmlns:a16="http://schemas.microsoft.com/office/drawing/2014/main" id="{7BA1E4BE-9FC2-8992-191C-F9871E90D3DE}"/>
              </a:ext>
            </a:extLst>
          </p:cNvPr>
          <p:cNvSpPr txBox="1"/>
          <p:nvPr/>
        </p:nvSpPr>
        <p:spPr>
          <a:xfrm>
            <a:off x="9839042" y="3704338"/>
            <a:ext cx="1868946" cy="1100942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 marR="5080" indent="670560">
              <a:lnSpc>
                <a:spcPts val="1390"/>
              </a:lnSpc>
              <a:spcBef>
                <a:spcPts val="185"/>
              </a:spcBef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Demonstration</a:t>
            </a:r>
            <a:r>
              <a:rPr lang="en-US" sz="1200" spc="-35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of</a:t>
            </a:r>
            <a:r>
              <a:rPr lang="en-US" sz="1200" spc="-15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invariance</a:t>
            </a:r>
            <a:r>
              <a:rPr sz="1200" spc="-25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in</a:t>
            </a:r>
            <a:r>
              <a:rPr sz="1200" spc="-2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perception</a:t>
            </a:r>
            <a:r>
              <a:rPr sz="1200" spc="-25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from</a:t>
            </a:r>
            <a:r>
              <a:rPr sz="1200" spc="-2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Lehar</a:t>
            </a:r>
            <a:r>
              <a:rPr sz="1200" spc="-2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S.</a:t>
            </a:r>
            <a:r>
              <a:rPr sz="1200" spc="-1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(2003) </a:t>
            </a:r>
            <a:r>
              <a:rPr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The</a:t>
            </a:r>
            <a:r>
              <a:rPr sz="1200" spc="-25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World</a:t>
            </a:r>
            <a:r>
              <a:rPr sz="1200" spc="-2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In</a:t>
            </a:r>
            <a:r>
              <a:rPr sz="1200" spc="-45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</a:t>
            </a:r>
            <a:r>
              <a:rPr sz="1200" spc="-2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Your</a:t>
            </a:r>
            <a:r>
              <a:rPr sz="1200" spc="-15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Head,</a:t>
            </a:r>
            <a:r>
              <a:rPr sz="1200" spc="-15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Lawrence</a:t>
            </a:r>
            <a:r>
              <a:rPr sz="1200" spc="-2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Erlbaum,</a:t>
            </a:r>
            <a:r>
              <a:rPr sz="1200" spc="-15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Mahwah,</a:t>
            </a:r>
            <a:r>
              <a:rPr sz="1200" spc="-1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NJ.</a:t>
            </a:r>
            <a:r>
              <a:rPr sz="1200" spc="-15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p.</a:t>
            </a:r>
            <a:r>
              <a:rPr sz="1200" spc="-1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53,</a:t>
            </a:r>
            <a:r>
              <a:rPr sz="1200" spc="-15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Fig.</a:t>
            </a:r>
            <a:r>
              <a:rPr sz="1200" spc="-1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</a:t>
            </a:r>
            <a:r>
              <a:rPr sz="1200" spc="-25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3.5</a:t>
            </a:r>
            <a:endParaRPr sz="12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1026" name="Picture 2" descr="A set of blotches that resemble a Dalmatian.">
            <a:extLst>
              <a:ext uri="{FF2B5EF4-FFF2-40B4-BE49-F238E27FC236}">
                <a16:creationId xmlns:a16="http://schemas.microsoft.com/office/drawing/2014/main" id="{76C650A0-6055-9730-B531-E43C3B9116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19" t="18990" r="20911" b="21212"/>
          <a:stretch/>
        </p:blipFill>
        <p:spPr bwMode="auto">
          <a:xfrm>
            <a:off x="5352747" y="1809788"/>
            <a:ext cx="2644454" cy="1624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E30AEED-D3F8-C90A-1FFB-E5F382538C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00" t="24437" r="37774" b="30049"/>
          <a:stretch/>
        </p:blipFill>
        <p:spPr bwMode="auto">
          <a:xfrm>
            <a:off x="7955301" y="1675926"/>
            <a:ext cx="1982175" cy="1707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object 6">
            <a:extLst>
              <a:ext uri="{FF2B5EF4-FFF2-40B4-BE49-F238E27FC236}">
                <a16:creationId xmlns:a16="http://schemas.microsoft.com/office/drawing/2014/main" id="{4F8488E8-DCD1-967A-7A8A-BAF4124B764F}"/>
              </a:ext>
            </a:extLst>
          </p:cNvPr>
          <p:cNvSpPr txBox="1"/>
          <p:nvPr/>
        </p:nvSpPr>
        <p:spPr>
          <a:xfrm>
            <a:off x="7800112" y="3719681"/>
            <a:ext cx="1774212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https://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www.interaction-design.org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/literature/topics/gestalt-principles#docs-internal-guid-f7074e47-7fff-b4dc-f0f5-966e09f6b4e7</a:t>
            </a:r>
            <a:endParaRPr sz="12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6" grpId="0"/>
      <p:bldP spid="11" grpId="0"/>
      <p:bldP spid="23" grpId="0"/>
      <p:bldP spid="2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2"/>
          <p:cNvSpPr txBox="1">
            <a:spLocks noGrp="1"/>
          </p:cNvSpPr>
          <p:nvPr>
            <p:ph type="title"/>
          </p:nvPr>
        </p:nvSpPr>
        <p:spPr>
          <a:xfrm>
            <a:off x="3516923" y="310661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Arial"/>
                <a:cs typeface="Arial"/>
                <a:sym typeface="Arial"/>
              </a:rPr>
              <a:t>Fast = “pre-attentive processing”</a:t>
            </a:r>
            <a:endParaRPr sz="28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2"/>
          <p:cNvSpPr txBox="1">
            <a:spLocks noGrp="1"/>
          </p:cNvSpPr>
          <p:nvPr>
            <p:ph type="body" idx="1"/>
          </p:nvPr>
        </p:nvSpPr>
        <p:spPr>
          <a:xfrm>
            <a:off x="3516923" y="1682261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Things that happen in &lt;200ms of visual stimulation</a:t>
            </a:r>
            <a:endParaRPr sz="2400" dirty="0"/>
          </a:p>
          <a:p>
            <a:pPr>
              <a:lnSpc>
                <a:spcPct val="100000"/>
              </a:lnSpc>
              <a:spcBef>
                <a:spcPts val="60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Performed in parallel across the entire visual field</a:t>
            </a:r>
            <a:endParaRPr sz="2400" dirty="0"/>
          </a:p>
          <a:p>
            <a:pPr>
              <a:lnSpc>
                <a:spcPct val="100000"/>
              </a:lnSpc>
              <a:spcBef>
                <a:spcPts val="60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Example… </a:t>
            </a:r>
            <a:endParaRPr sz="2400" dirty="0"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5FA268-3636-06E9-A9CA-4084342E0665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Pre-attentive processing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23" descr="Capture.PNG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2977661" y="93784"/>
            <a:ext cx="9179169" cy="6682154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3" descr="http://www.csc.ncsu.edu/faculty/healey/PP/figs/tg_hue.gif"/>
          <p:cNvSpPr/>
          <p:nvPr/>
        </p:nvSpPr>
        <p:spPr>
          <a:xfrm>
            <a:off x="1679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936802C-A746-80BB-073E-274A7E1CFCAC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Pre-attentive processing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4"/>
          <p:cNvSpPr txBox="1">
            <a:spLocks noGrp="1"/>
          </p:cNvSpPr>
          <p:nvPr>
            <p:ph type="title"/>
          </p:nvPr>
        </p:nvSpPr>
        <p:spPr>
          <a:xfrm>
            <a:off x="3470030" y="287216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800" dirty="0">
                <a:solidFill>
                  <a:schemeClr val="dk2"/>
                </a:solidFill>
                <a:latin typeface="+mn-lt"/>
                <a:ea typeface="Arial"/>
                <a:cs typeface="Arial"/>
                <a:sym typeface="Arial"/>
              </a:rPr>
              <a:t>What did you see?</a:t>
            </a:r>
            <a:endParaRPr sz="2800" dirty="0">
              <a:solidFill>
                <a:schemeClr val="dk2"/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24" descr="http://www.csc.ncsu.edu/faculty/healey/PP/figs/tg_hue.gif"/>
          <p:cNvSpPr/>
          <p:nvPr/>
        </p:nvSpPr>
        <p:spPr>
          <a:xfrm>
            <a:off x="1679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8" name="Google Shape;168;p24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t="5797" b="5796"/>
          <a:stretch/>
        </p:blipFill>
        <p:spPr>
          <a:xfrm>
            <a:off x="3610708" y="1277816"/>
            <a:ext cx="8229600" cy="4876800"/>
          </a:xfrm>
          <a:prstGeom prst="rect">
            <a:avLst/>
          </a:prstGeom>
          <a:noFill/>
          <a:ln w="38100" cap="sq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2745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DC37799-5320-1478-81F7-05E27A7F34E6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Pre-attentive processing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5"/>
          <p:cNvSpPr/>
          <p:nvPr/>
        </p:nvSpPr>
        <p:spPr>
          <a:xfrm>
            <a:off x="4015154" y="2639598"/>
            <a:ext cx="7010400" cy="1569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“An understanding of what is processed pre-attentively is probably the 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most important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contribution that visual science can make to data visualization” (Ware, 2004, p. 19) 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8B0A06-519B-284C-B913-DB8A42F46686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Pre-attentive processing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8"/>
          <p:cNvSpPr txBox="1">
            <a:spLocks noGrp="1"/>
          </p:cNvSpPr>
          <p:nvPr>
            <p:ph type="body" idx="1"/>
          </p:nvPr>
        </p:nvSpPr>
        <p:spPr>
          <a:xfrm>
            <a:off x="3709481" y="1123837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352742" indent="-352742">
              <a:lnSpc>
                <a:spcPct val="100000"/>
              </a:lnSpc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Target detection (presence or absence)</a:t>
            </a:r>
            <a:endParaRPr dirty="0"/>
          </a:p>
          <a:p>
            <a:pPr marL="352742" indent="-352742">
              <a:lnSpc>
                <a:spcPct val="100000"/>
              </a:lnSpc>
              <a:spcBef>
                <a:spcPts val="60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Boundary detection / grouping</a:t>
            </a:r>
            <a:endParaRPr dirty="0"/>
          </a:p>
          <a:p>
            <a:pPr marL="352742" indent="-352742">
              <a:lnSpc>
                <a:spcPct val="100000"/>
              </a:lnSpc>
              <a:spcBef>
                <a:spcPts val="60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Region tracking</a:t>
            </a:r>
            <a:endParaRPr dirty="0"/>
          </a:p>
          <a:p>
            <a:pPr marL="352742" indent="-352742">
              <a:lnSpc>
                <a:spcPct val="100000"/>
              </a:lnSpc>
              <a:spcBef>
                <a:spcPts val="60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Counting and estimation</a:t>
            </a:r>
            <a:endParaRPr dirty="0"/>
          </a:p>
        </p:txBody>
      </p:sp>
      <p:sp>
        <p:nvSpPr>
          <p:cNvPr id="231" name="Google Shape;231;p28" descr="http://www.csc.ncsu.edu/faculty/healey/PP/figs/tg_hue.gif"/>
          <p:cNvSpPr/>
          <p:nvPr/>
        </p:nvSpPr>
        <p:spPr>
          <a:xfrm>
            <a:off x="1679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DEB9EA-CDAE-E4D0-C9B5-3C429EBEFA63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Pre-attentive processing facilitates: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8"/>
          <p:cNvSpPr txBox="1">
            <a:spLocks noGrp="1"/>
          </p:cNvSpPr>
          <p:nvPr>
            <p:ph type="body" idx="1"/>
          </p:nvPr>
        </p:nvSpPr>
        <p:spPr>
          <a:xfrm>
            <a:off x="3709481" y="1123837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352742" indent="-352742">
              <a:lnSpc>
                <a:spcPct val="100000"/>
              </a:lnSpc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Target detection (presence or absence)</a:t>
            </a:r>
            <a:endParaRPr dirty="0"/>
          </a:p>
          <a:p>
            <a:pPr marL="352742" indent="-352742">
              <a:lnSpc>
                <a:spcPct val="100000"/>
              </a:lnSpc>
              <a:spcBef>
                <a:spcPts val="60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Boundary detection / grouping</a:t>
            </a:r>
            <a:endParaRPr dirty="0"/>
          </a:p>
          <a:p>
            <a:pPr marL="352742" indent="-352742">
              <a:lnSpc>
                <a:spcPct val="100000"/>
              </a:lnSpc>
              <a:spcBef>
                <a:spcPts val="60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Region tracking</a:t>
            </a:r>
            <a:endParaRPr dirty="0"/>
          </a:p>
          <a:p>
            <a:pPr marL="352742" indent="-352742">
              <a:lnSpc>
                <a:spcPct val="100000"/>
              </a:lnSpc>
              <a:spcBef>
                <a:spcPts val="60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Counting and estimation</a:t>
            </a:r>
          </a:p>
          <a:p>
            <a:pPr marL="352742" indent="-352742">
              <a:lnSpc>
                <a:spcPct val="100000"/>
              </a:lnSpc>
              <a:spcBef>
                <a:spcPts val="600"/>
              </a:spcBef>
              <a:buSzPts val="2040"/>
              <a:buFont typeface="Arial"/>
              <a:buChar char="•"/>
            </a:pPr>
            <a:endParaRPr lang="en-US" sz="2400" dirty="0">
              <a:cs typeface="Arial"/>
              <a:sym typeface="Arial"/>
            </a:endParaRPr>
          </a:p>
          <a:p>
            <a:pPr marL="352742" indent="-352742">
              <a:lnSpc>
                <a:spcPct val="100000"/>
              </a:lnSpc>
              <a:spcBef>
                <a:spcPts val="600"/>
              </a:spcBef>
              <a:buSzPts val="2040"/>
              <a:buFont typeface="Arial"/>
              <a:buChar char="•"/>
            </a:pPr>
            <a:r>
              <a:rPr lang="en-US" sz="2400" dirty="0">
                <a:cs typeface="Arial"/>
                <a:sym typeface="Arial"/>
              </a:rPr>
              <a:t>On the next slide I want you to count how many zeros you see as fast as you can. Raise your hand (do not shout the number) when you have the answer.  </a:t>
            </a:r>
            <a:endParaRPr dirty="0"/>
          </a:p>
        </p:txBody>
      </p:sp>
      <p:sp>
        <p:nvSpPr>
          <p:cNvPr id="231" name="Google Shape;231;p28" descr="http://www.csc.ncsu.edu/faculty/healey/PP/figs/tg_hue.gif"/>
          <p:cNvSpPr/>
          <p:nvPr/>
        </p:nvSpPr>
        <p:spPr>
          <a:xfrm>
            <a:off x="1679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DEB9EA-CDAE-E4D0-C9B5-3C429EBEFA63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Pre-attentive processing facilitates:</a:t>
            </a:r>
          </a:p>
        </p:txBody>
      </p:sp>
    </p:spTree>
    <p:extLst>
      <p:ext uri="{BB962C8B-B14F-4D97-AF65-F5344CB8AC3E}">
        <p14:creationId xmlns:p14="http://schemas.microsoft.com/office/powerpoint/2010/main" val="16504039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9"/>
          <p:cNvSpPr txBox="1">
            <a:spLocks noGrp="1"/>
          </p:cNvSpPr>
          <p:nvPr>
            <p:ph type="body" idx="1"/>
          </p:nvPr>
        </p:nvSpPr>
        <p:spPr>
          <a:xfrm>
            <a:off x="3528646" y="1123837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endParaRPr sz="2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en-US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1281768756138976546984506985624982826762 </a:t>
            </a:r>
            <a:endParaRPr dirty="0"/>
          </a:p>
          <a:p>
            <a:pPr marL="0" indent="0" algn="ctr">
              <a:lnSpc>
                <a:spcPct val="100000"/>
              </a:lnSpc>
              <a:buNone/>
            </a:pPr>
            <a:r>
              <a:rPr lang="en-US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9809858458224519856458945098459985943585 </a:t>
            </a:r>
            <a:endParaRPr sz="2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en-US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9891330249945959595772564675750678974567 </a:t>
            </a:r>
            <a:endParaRPr sz="2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en-US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8845789819821677654876364968560912949686 </a:t>
            </a:r>
            <a:endParaRPr sz="2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 algn="ctr">
              <a:lnSpc>
                <a:spcPct val="100000"/>
              </a:lnSpc>
              <a:buNone/>
            </a:pPr>
            <a:endParaRPr sz="2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 algn="ctr">
              <a:lnSpc>
                <a:spcPct val="100000"/>
              </a:lnSpc>
              <a:buNone/>
            </a:pPr>
            <a:endParaRPr lang="en-US" sz="2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en-US" sz="24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How many zeros are there?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EDC2FB-DD66-5A4D-5927-DD2A7005FD56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Attentive counting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9"/>
          <p:cNvSpPr txBox="1">
            <a:spLocks noGrp="1"/>
          </p:cNvSpPr>
          <p:nvPr>
            <p:ph type="body" idx="1"/>
          </p:nvPr>
        </p:nvSpPr>
        <p:spPr>
          <a:xfrm>
            <a:off x="3528646" y="1123837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endParaRPr sz="2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 algn="ctr">
              <a:lnSpc>
                <a:spcPct val="100000"/>
              </a:lnSpc>
              <a:buNone/>
            </a:pPr>
            <a:endParaRPr sz="2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 algn="ctr">
              <a:lnSpc>
                <a:spcPct val="100000"/>
              </a:lnSpc>
              <a:buNone/>
            </a:pPr>
            <a:endParaRPr lang="en-US" sz="2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en-US" sz="24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We’ll do the same on the next slide for threes.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EDC2FB-DD66-5A4D-5927-DD2A7005FD56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Attentive counting</a:t>
            </a:r>
          </a:p>
        </p:txBody>
      </p:sp>
    </p:spTree>
    <p:extLst>
      <p:ext uri="{BB962C8B-B14F-4D97-AF65-F5344CB8AC3E}">
        <p14:creationId xmlns:p14="http://schemas.microsoft.com/office/powerpoint/2010/main" val="26470595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0"/>
          <p:cNvSpPr txBox="1">
            <a:spLocks noGrp="1"/>
          </p:cNvSpPr>
          <p:nvPr>
            <p:ph type="body" idx="1"/>
          </p:nvPr>
        </p:nvSpPr>
        <p:spPr>
          <a:xfrm>
            <a:off x="3493477" y="1041776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endParaRPr sz="2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en-US" sz="2400" dirty="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12817687561</a:t>
            </a:r>
            <a:r>
              <a:rPr lang="en-US" sz="2400" dirty="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lang="en-US" sz="2400" dirty="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8976546984506985604982826762 </a:t>
            </a:r>
            <a:endParaRPr dirty="0"/>
          </a:p>
          <a:p>
            <a:pPr marL="0" indent="0" algn="ctr">
              <a:lnSpc>
                <a:spcPct val="100000"/>
              </a:lnSpc>
              <a:buNone/>
            </a:pPr>
            <a:r>
              <a:rPr lang="en-US" sz="2400" dirty="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980985845822450985645894509845098094</a:t>
            </a:r>
            <a:r>
              <a:rPr lang="en-US" sz="2400" dirty="0">
                <a:solidFill>
                  <a:srgbClr val="D2533C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lang="en-US" sz="2400" dirty="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585 </a:t>
            </a:r>
            <a:endParaRPr sz="2400" dirty="0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en-US" sz="2400" dirty="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90910</a:t>
            </a:r>
            <a:r>
              <a:rPr lang="en-US" sz="2400" dirty="0">
                <a:solidFill>
                  <a:srgbClr val="D2533C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lang="en-US" sz="2400" dirty="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0209905959595772564675050678904567 </a:t>
            </a:r>
            <a:endParaRPr sz="2400" dirty="0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en-US" sz="2400" dirty="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8845789809821677654876</a:t>
            </a:r>
            <a:r>
              <a:rPr lang="en-US" sz="2400" dirty="0">
                <a:solidFill>
                  <a:srgbClr val="D2533C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lang="en-US" sz="2400" dirty="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64908560912949686</a:t>
            </a:r>
            <a:endParaRPr dirty="0"/>
          </a:p>
          <a:p>
            <a:pPr marL="0" indent="0" algn="ctr">
              <a:lnSpc>
                <a:spcPct val="100000"/>
              </a:lnSpc>
              <a:buNone/>
            </a:pPr>
            <a:endParaRPr sz="2400" dirty="0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 algn="ctr">
              <a:lnSpc>
                <a:spcPct val="100000"/>
              </a:lnSpc>
              <a:buNone/>
            </a:pPr>
            <a:endParaRPr sz="2400" dirty="0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en-US" sz="24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How many threes are there?</a:t>
            </a:r>
            <a:endParaRPr sz="24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en-US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2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F133B8-68C6-EF1B-1F9A-67DD52438800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Pre-attentive counting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330C2-52A4-1ABA-980B-56FBC97F3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for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AE50F6-429C-715A-C25C-1C7744AED1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A299"/>
              </a:buClr>
              <a:buSzPts val="2040"/>
              <a:buFont typeface="Arial"/>
              <a:buChar char="•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ea typeface="Arial"/>
                <a:cs typeface="Arial"/>
                <a:sym typeface="Arial"/>
              </a:rPr>
              <a:t>Gestalt Psychology </a:t>
            </a:r>
          </a:p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A299"/>
              </a:buClr>
              <a:buSzPts val="2040"/>
              <a:buFont typeface="Arial"/>
              <a:buChar char="•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ea typeface="Arial"/>
                <a:cs typeface="Arial"/>
                <a:sym typeface="Arial"/>
              </a:rPr>
              <a:t>What is perception?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cs typeface="Arial"/>
              <a:sym typeface="Arial"/>
            </a:endParaRPr>
          </a:p>
          <a:p>
            <a:pPr marL="457200" marR="0" lvl="1" indent="-1905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93A299"/>
              </a:buClr>
              <a:buSzPts val="1700"/>
              <a:buFont typeface="Merriweather Sans"/>
              <a:buChar char="-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ea typeface="Arial"/>
                <a:cs typeface="Arial"/>
                <a:sym typeface="Arial"/>
              </a:rPr>
              <a:t>How does it work?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cs typeface="Arial"/>
              <a:sym typeface="Arial"/>
            </a:endParaRPr>
          </a:p>
          <a:p>
            <a:pPr marL="457200" marR="0" lvl="1" indent="-1905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93A299"/>
              </a:buClr>
              <a:buSzPts val="1700"/>
              <a:buFont typeface="Merriweather Sans"/>
              <a:buChar char="-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ea typeface="Arial"/>
                <a:cs typeface="Arial"/>
                <a:sym typeface="Arial"/>
              </a:rPr>
              <a:t>Pre-attentive processing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cs typeface="Arial"/>
              <a:sym typeface="Arial"/>
            </a:endParaRPr>
          </a:p>
          <a:p>
            <a:pPr marL="457200" marR="0" lvl="1" indent="-1905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93A299"/>
              </a:buClr>
              <a:buSzPts val="1700"/>
              <a:buFont typeface="Merriweather Sans"/>
              <a:buChar char="-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ea typeface="Arial"/>
                <a:cs typeface="Arial"/>
                <a:sym typeface="Arial"/>
              </a:rPr>
              <a:t>Perceptual problems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cs typeface="Arial"/>
              <a:sym typeface="Arial"/>
            </a:endParaRPr>
          </a:p>
          <a:p>
            <a:pPr marL="457200" marR="0" lvl="1" indent="-1905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93A299"/>
              </a:buClr>
              <a:buSzPts val="1700"/>
              <a:buFont typeface="Merriweather Sans"/>
              <a:buChar char="-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ea typeface="Arial"/>
                <a:cs typeface="Arial"/>
                <a:sym typeface="Arial"/>
              </a:rPr>
              <a:t>Estimating magnitude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cs typeface="Arial"/>
              <a:sym typeface="Arial"/>
            </a:endParaRPr>
          </a:p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93A299"/>
              </a:buClr>
              <a:buSzPts val="2040"/>
              <a:buFont typeface="Arial"/>
              <a:buChar char="•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ea typeface="Arial"/>
                <a:cs typeface="Arial"/>
                <a:sym typeface="Arial"/>
              </a:rPr>
              <a:t>Color 101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cs typeface="Arial"/>
              <a:sym typeface="Arial"/>
            </a:endParaRPr>
          </a:p>
          <a:p>
            <a:pPr marL="457200" marR="0" lvl="1" indent="-1905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93A299"/>
              </a:buClr>
              <a:buSzPts val="1700"/>
              <a:buFont typeface="Merriweather Sans"/>
              <a:buChar char="-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ea typeface="Arial"/>
                <a:cs typeface="Arial"/>
                <a:sym typeface="Arial"/>
              </a:rPr>
              <a:t>How we see color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cs typeface="Arial"/>
              <a:sym typeface="Arial"/>
            </a:endParaRPr>
          </a:p>
          <a:p>
            <a:pPr marL="457200" marR="0" lvl="1" indent="-1905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93A299"/>
              </a:buClr>
              <a:buSzPts val="1700"/>
              <a:buFont typeface="Merriweather Sans"/>
              <a:buChar char="-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ea typeface="Arial"/>
                <a:cs typeface="Arial"/>
                <a:sym typeface="Arial"/>
              </a:rPr>
              <a:t>What this means for visualization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cs typeface="Arial"/>
              <a:sym typeface="Arial"/>
            </a:endParaRPr>
          </a:p>
          <a:p>
            <a:pPr marL="457200" marR="0" lvl="1" indent="-1905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93A299"/>
              </a:buClr>
              <a:buSzPts val="1700"/>
              <a:buFont typeface="Merriweather Sans"/>
              <a:buChar char="-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ea typeface="Arial"/>
                <a:cs typeface="Arial"/>
                <a:sym typeface="Arial"/>
              </a:rPr>
              <a:t>More perceptual problems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cs typeface="Arial"/>
              <a:sym typeface="Arial"/>
            </a:endParaRPr>
          </a:p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93A299"/>
              </a:buClr>
              <a:buSzPts val="2040"/>
              <a:buFont typeface="Arial"/>
              <a:buChar char="•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ea typeface="Arial"/>
                <a:cs typeface="Arial"/>
                <a:sym typeface="Arial"/>
              </a:rPr>
              <a:t>Takeaways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AD722EF7-01B8-5B77-7435-E385ECDDC94D}"/>
              </a:ext>
            </a:extLst>
          </p:cNvPr>
          <p:cNvSpPr/>
          <p:nvPr/>
        </p:nvSpPr>
        <p:spPr>
          <a:xfrm>
            <a:off x="8839200" y="1723292"/>
            <a:ext cx="2895600" cy="3446585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Note: I’m going to flash a bunch of slides quickly today. If that doesn’t work for you, you are welcome to step out, close your eyes, etc.. (none of us will be offended and I will fill you in on anything crucial you missed!) </a:t>
            </a:r>
          </a:p>
        </p:txBody>
      </p:sp>
    </p:spTree>
    <p:extLst>
      <p:ext uri="{BB962C8B-B14F-4D97-AF65-F5344CB8AC3E}">
        <p14:creationId xmlns:p14="http://schemas.microsoft.com/office/powerpoint/2010/main" val="10667037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1"/>
          <p:cNvSpPr txBox="1">
            <a:spLocks noGrp="1"/>
          </p:cNvSpPr>
          <p:nvPr>
            <p:ph type="body" idx="1"/>
          </p:nvPr>
        </p:nvSpPr>
        <p:spPr>
          <a:xfrm>
            <a:off x="3512820" y="1710861"/>
            <a:ext cx="8188774" cy="483061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b="1" dirty="0">
                <a:ea typeface="Arial"/>
                <a:cs typeface="Arial"/>
                <a:sym typeface="Arial"/>
              </a:rPr>
              <a:t>Question 1: </a:t>
            </a:r>
            <a:r>
              <a:rPr lang="en-US" sz="2400" dirty="0">
                <a:ea typeface="Arial"/>
                <a:cs typeface="Arial"/>
                <a:sym typeface="Arial"/>
              </a:rPr>
              <a:t>how do we (vis designers) use pre-attentive processing to our advantage?</a:t>
            </a:r>
            <a:endParaRPr sz="2400" dirty="0"/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endParaRPr sz="2400" dirty="0"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2400" b="1" dirty="0">
                <a:ea typeface="Arial"/>
                <a:cs typeface="Arial"/>
                <a:sym typeface="Arial"/>
              </a:rPr>
              <a:t>Question 2: </a:t>
            </a:r>
            <a:r>
              <a:rPr lang="en-US" sz="2400" dirty="0">
                <a:ea typeface="Arial"/>
                <a:cs typeface="Arial"/>
                <a:sym typeface="Arial"/>
              </a:rPr>
              <a:t>what do we need to watch out for?</a:t>
            </a:r>
            <a:endParaRPr sz="2400" dirty="0"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endParaRPr sz="2400" dirty="0"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p31" descr="http://www.csc.ncsu.edu/faculty/healey/PP/figs/tg_hue.gif"/>
          <p:cNvSpPr/>
          <p:nvPr/>
        </p:nvSpPr>
        <p:spPr>
          <a:xfrm>
            <a:off x="1679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FD7E1D-EA9F-248C-9353-27FE516AB31C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Pre-attentive processing for visualization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1"/>
          <p:cNvSpPr txBox="1">
            <a:spLocks noGrp="1"/>
          </p:cNvSpPr>
          <p:nvPr>
            <p:ph type="body" idx="1"/>
          </p:nvPr>
        </p:nvSpPr>
        <p:spPr>
          <a:xfrm>
            <a:off x="3911405" y="2450122"/>
            <a:ext cx="7319303" cy="390378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>
                <a:ea typeface="Arial"/>
                <a:cs typeface="Arial"/>
                <a:sym typeface="Arial"/>
              </a:rPr>
              <a:t>There’s only one instance of something on each of the next slides. What is it? </a:t>
            </a:r>
            <a:endParaRPr sz="2400" dirty="0"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endParaRPr sz="2400" dirty="0"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p31" descr="http://www.csc.ncsu.edu/faculty/healey/PP/figs/tg_hue.gif"/>
          <p:cNvSpPr/>
          <p:nvPr/>
        </p:nvSpPr>
        <p:spPr>
          <a:xfrm>
            <a:off x="1679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FD7E1D-EA9F-248C-9353-27FE516AB31C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Pre-attentive processing for visualization</a:t>
            </a:r>
          </a:p>
        </p:txBody>
      </p:sp>
    </p:spTree>
    <p:extLst>
      <p:ext uri="{BB962C8B-B14F-4D97-AF65-F5344CB8AC3E}">
        <p14:creationId xmlns:p14="http://schemas.microsoft.com/office/powerpoint/2010/main" val="29264142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2"/>
          <p:cNvSpPr/>
          <p:nvPr/>
        </p:nvSpPr>
        <p:spPr>
          <a:xfrm>
            <a:off x="4073768" y="1264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Google Shape;259;p32"/>
          <p:cNvSpPr/>
          <p:nvPr/>
        </p:nvSpPr>
        <p:spPr>
          <a:xfrm>
            <a:off x="4826243" y="1264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p32"/>
          <p:cNvSpPr/>
          <p:nvPr/>
        </p:nvSpPr>
        <p:spPr>
          <a:xfrm>
            <a:off x="5578718" y="1264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p32"/>
          <p:cNvSpPr/>
          <p:nvPr/>
        </p:nvSpPr>
        <p:spPr>
          <a:xfrm>
            <a:off x="6331193" y="1264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" name="Google Shape;262;p32"/>
          <p:cNvSpPr/>
          <p:nvPr/>
        </p:nvSpPr>
        <p:spPr>
          <a:xfrm>
            <a:off x="7083668" y="1264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p32"/>
          <p:cNvSpPr/>
          <p:nvPr/>
        </p:nvSpPr>
        <p:spPr>
          <a:xfrm>
            <a:off x="4073768" y="2026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32"/>
          <p:cNvSpPr/>
          <p:nvPr/>
        </p:nvSpPr>
        <p:spPr>
          <a:xfrm>
            <a:off x="4826243" y="2026390"/>
            <a:ext cx="533400" cy="533400"/>
          </a:xfrm>
          <a:prstGeom prst="ellipse">
            <a:avLst/>
          </a:prstGeom>
          <a:solidFill>
            <a:schemeClr val="dk2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32"/>
          <p:cNvSpPr/>
          <p:nvPr/>
        </p:nvSpPr>
        <p:spPr>
          <a:xfrm>
            <a:off x="5578718" y="2026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p32"/>
          <p:cNvSpPr/>
          <p:nvPr/>
        </p:nvSpPr>
        <p:spPr>
          <a:xfrm>
            <a:off x="6331193" y="2026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32"/>
          <p:cNvSpPr/>
          <p:nvPr/>
        </p:nvSpPr>
        <p:spPr>
          <a:xfrm>
            <a:off x="7083668" y="2026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32"/>
          <p:cNvSpPr/>
          <p:nvPr/>
        </p:nvSpPr>
        <p:spPr>
          <a:xfrm>
            <a:off x="4073768" y="2788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p32"/>
          <p:cNvSpPr/>
          <p:nvPr/>
        </p:nvSpPr>
        <p:spPr>
          <a:xfrm>
            <a:off x="4826243" y="2788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Google Shape;270;p32"/>
          <p:cNvSpPr/>
          <p:nvPr/>
        </p:nvSpPr>
        <p:spPr>
          <a:xfrm>
            <a:off x="5578718" y="2788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p32"/>
          <p:cNvSpPr/>
          <p:nvPr/>
        </p:nvSpPr>
        <p:spPr>
          <a:xfrm>
            <a:off x="7083668" y="2788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32"/>
          <p:cNvSpPr/>
          <p:nvPr/>
        </p:nvSpPr>
        <p:spPr>
          <a:xfrm>
            <a:off x="4073768" y="3550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p32"/>
          <p:cNvSpPr/>
          <p:nvPr/>
        </p:nvSpPr>
        <p:spPr>
          <a:xfrm>
            <a:off x="4826243" y="3550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32"/>
          <p:cNvSpPr/>
          <p:nvPr/>
        </p:nvSpPr>
        <p:spPr>
          <a:xfrm>
            <a:off x="5578718" y="3550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32"/>
          <p:cNvSpPr/>
          <p:nvPr/>
        </p:nvSpPr>
        <p:spPr>
          <a:xfrm>
            <a:off x="6331193" y="3550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32"/>
          <p:cNvSpPr/>
          <p:nvPr/>
        </p:nvSpPr>
        <p:spPr>
          <a:xfrm>
            <a:off x="7083668" y="3550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32"/>
          <p:cNvSpPr/>
          <p:nvPr/>
        </p:nvSpPr>
        <p:spPr>
          <a:xfrm>
            <a:off x="6331193" y="2788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32"/>
          <p:cNvSpPr/>
          <p:nvPr/>
        </p:nvSpPr>
        <p:spPr>
          <a:xfrm>
            <a:off x="4073768" y="4312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32"/>
          <p:cNvSpPr/>
          <p:nvPr/>
        </p:nvSpPr>
        <p:spPr>
          <a:xfrm>
            <a:off x="4826243" y="4312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32"/>
          <p:cNvSpPr/>
          <p:nvPr/>
        </p:nvSpPr>
        <p:spPr>
          <a:xfrm>
            <a:off x="5578718" y="4312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32"/>
          <p:cNvSpPr/>
          <p:nvPr/>
        </p:nvSpPr>
        <p:spPr>
          <a:xfrm>
            <a:off x="6331193" y="4312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p32"/>
          <p:cNvSpPr/>
          <p:nvPr/>
        </p:nvSpPr>
        <p:spPr>
          <a:xfrm>
            <a:off x="7083668" y="4312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32"/>
          <p:cNvSpPr/>
          <p:nvPr/>
        </p:nvSpPr>
        <p:spPr>
          <a:xfrm>
            <a:off x="4073768" y="5074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p32"/>
          <p:cNvSpPr/>
          <p:nvPr/>
        </p:nvSpPr>
        <p:spPr>
          <a:xfrm>
            <a:off x="4826243" y="5074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p32"/>
          <p:cNvSpPr/>
          <p:nvPr/>
        </p:nvSpPr>
        <p:spPr>
          <a:xfrm>
            <a:off x="5578718" y="5074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p32"/>
          <p:cNvSpPr/>
          <p:nvPr/>
        </p:nvSpPr>
        <p:spPr>
          <a:xfrm>
            <a:off x="6331193" y="5074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" name="Google Shape;287;p32"/>
          <p:cNvSpPr/>
          <p:nvPr/>
        </p:nvSpPr>
        <p:spPr>
          <a:xfrm>
            <a:off x="7083668" y="5074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" name="Google Shape;288;p32"/>
          <p:cNvSpPr/>
          <p:nvPr/>
        </p:nvSpPr>
        <p:spPr>
          <a:xfrm>
            <a:off x="7836143" y="1264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" name="Google Shape;289;p32"/>
          <p:cNvSpPr/>
          <p:nvPr/>
        </p:nvSpPr>
        <p:spPr>
          <a:xfrm>
            <a:off x="8588618" y="1264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" name="Google Shape;290;p32"/>
          <p:cNvSpPr/>
          <p:nvPr/>
        </p:nvSpPr>
        <p:spPr>
          <a:xfrm>
            <a:off x="9341093" y="1264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p32"/>
          <p:cNvSpPr/>
          <p:nvPr/>
        </p:nvSpPr>
        <p:spPr>
          <a:xfrm>
            <a:off x="7836143" y="2026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32"/>
          <p:cNvSpPr/>
          <p:nvPr/>
        </p:nvSpPr>
        <p:spPr>
          <a:xfrm>
            <a:off x="8588618" y="2026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" name="Google Shape;293;p32"/>
          <p:cNvSpPr/>
          <p:nvPr/>
        </p:nvSpPr>
        <p:spPr>
          <a:xfrm>
            <a:off x="9341093" y="2026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p32"/>
          <p:cNvSpPr/>
          <p:nvPr/>
        </p:nvSpPr>
        <p:spPr>
          <a:xfrm>
            <a:off x="7836143" y="2788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32"/>
          <p:cNvSpPr/>
          <p:nvPr/>
        </p:nvSpPr>
        <p:spPr>
          <a:xfrm>
            <a:off x="9341093" y="2788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32"/>
          <p:cNvSpPr/>
          <p:nvPr/>
        </p:nvSpPr>
        <p:spPr>
          <a:xfrm>
            <a:off x="7836143" y="3550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" name="Google Shape;297;p32"/>
          <p:cNvSpPr/>
          <p:nvPr/>
        </p:nvSpPr>
        <p:spPr>
          <a:xfrm>
            <a:off x="8588618" y="3550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" name="Google Shape;298;p32"/>
          <p:cNvSpPr/>
          <p:nvPr/>
        </p:nvSpPr>
        <p:spPr>
          <a:xfrm>
            <a:off x="9341093" y="3550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" name="Google Shape;299;p32"/>
          <p:cNvSpPr/>
          <p:nvPr/>
        </p:nvSpPr>
        <p:spPr>
          <a:xfrm>
            <a:off x="8588618" y="2788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32"/>
          <p:cNvSpPr/>
          <p:nvPr/>
        </p:nvSpPr>
        <p:spPr>
          <a:xfrm>
            <a:off x="7836143" y="4312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" name="Google Shape;301;p32"/>
          <p:cNvSpPr/>
          <p:nvPr/>
        </p:nvSpPr>
        <p:spPr>
          <a:xfrm>
            <a:off x="8588618" y="4312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" name="Google Shape;302;p32"/>
          <p:cNvSpPr/>
          <p:nvPr/>
        </p:nvSpPr>
        <p:spPr>
          <a:xfrm>
            <a:off x="9341093" y="4312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Google Shape;303;p32"/>
          <p:cNvSpPr/>
          <p:nvPr/>
        </p:nvSpPr>
        <p:spPr>
          <a:xfrm>
            <a:off x="7836143" y="5074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p32"/>
          <p:cNvSpPr/>
          <p:nvPr/>
        </p:nvSpPr>
        <p:spPr>
          <a:xfrm>
            <a:off x="8588618" y="5074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" name="Google Shape;305;p32"/>
          <p:cNvSpPr/>
          <p:nvPr/>
        </p:nvSpPr>
        <p:spPr>
          <a:xfrm>
            <a:off x="9341093" y="5074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p32"/>
          <p:cNvSpPr/>
          <p:nvPr/>
        </p:nvSpPr>
        <p:spPr>
          <a:xfrm>
            <a:off x="10093568" y="1264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32"/>
          <p:cNvSpPr/>
          <p:nvPr/>
        </p:nvSpPr>
        <p:spPr>
          <a:xfrm>
            <a:off x="10093568" y="2026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" name="Google Shape;308;p32"/>
          <p:cNvSpPr/>
          <p:nvPr/>
        </p:nvSpPr>
        <p:spPr>
          <a:xfrm>
            <a:off x="10093568" y="2788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p32"/>
          <p:cNvSpPr/>
          <p:nvPr/>
        </p:nvSpPr>
        <p:spPr>
          <a:xfrm>
            <a:off x="10093568" y="3550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" name="Google Shape;310;p32"/>
          <p:cNvSpPr/>
          <p:nvPr/>
        </p:nvSpPr>
        <p:spPr>
          <a:xfrm>
            <a:off x="10093568" y="4312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32"/>
          <p:cNvSpPr/>
          <p:nvPr/>
        </p:nvSpPr>
        <p:spPr>
          <a:xfrm>
            <a:off x="10093568" y="5074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4929C6-00E8-9582-D78C-5B13B91008AE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Pre-attentive processing: color (hue)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3"/>
          <p:cNvSpPr/>
          <p:nvPr/>
        </p:nvSpPr>
        <p:spPr>
          <a:xfrm>
            <a:off x="4202723" y="1225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" name="Google Shape;318;p33"/>
          <p:cNvSpPr/>
          <p:nvPr/>
        </p:nvSpPr>
        <p:spPr>
          <a:xfrm>
            <a:off x="4955198" y="1225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" name="Google Shape;319;p33"/>
          <p:cNvSpPr/>
          <p:nvPr/>
        </p:nvSpPr>
        <p:spPr>
          <a:xfrm>
            <a:off x="5707673" y="1225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" name="Google Shape;320;p33"/>
          <p:cNvSpPr/>
          <p:nvPr/>
        </p:nvSpPr>
        <p:spPr>
          <a:xfrm>
            <a:off x="6460148" y="1225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p33"/>
          <p:cNvSpPr/>
          <p:nvPr/>
        </p:nvSpPr>
        <p:spPr>
          <a:xfrm>
            <a:off x="7212623" y="1225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33"/>
          <p:cNvSpPr/>
          <p:nvPr/>
        </p:nvSpPr>
        <p:spPr>
          <a:xfrm>
            <a:off x="4202723" y="1987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33"/>
          <p:cNvSpPr/>
          <p:nvPr/>
        </p:nvSpPr>
        <p:spPr>
          <a:xfrm>
            <a:off x="4955198" y="1987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" name="Google Shape;324;p33"/>
          <p:cNvSpPr/>
          <p:nvPr/>
        </p:nvSpPr>
        <p:spPr>
          <a:xfrm>
            <a:off x="5707673" y="1987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" name="Google Shape;325;p33"/>
          <p:cNvSpPr/>
          <p:nvPr/>
        </p:nvSpPr>
        <p:spPr>
          <a:xfrm>
            <a:off x="6460148" y="1987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33"/>
          <p:cNvSpPr/>
          <p:nvPr/>
        </p:nvSpPr>
        <p:spPr>
          <a:xfrm>
            <a:off x="7212623" y="1987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33"/>
          <p:cNvSpPr/>
          <p:nvPr/>
        </p:nvSpPr>
        <p:spPr>
          <a:xfrm>
            <a:off x="4202723" y="2749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" name="Google Shape;328;p33"/>
          <p:cNvSpPr/>
          <p:nvPr/>
        </p:nvSpPr>
        <p:spPr>
          <a:xfrm>
            <a:off x="4955198" y="2749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p33"/>
          <p:cNvSpPr/>
          <p:nvPr/>
        </p:nvSpPr>
        <p:spPr>
          <a:xfrm>
            <a:off x="5707673" y="2749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" name="Google Shape;330;p33"/>
          <p:cNvSpPr/>
          <p:nvPr/>
        </p:nvSpPr>
        <p:spPr>
          <a:xfrm>
            <a:off x="7212623" y="2749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33"/>
          <p:cNvSpPr/>
          <p:nvPr/>
        </p:nvSpPr>
        <p:spPr>
          <a:xfrm>
            <a:off x="4202723" y="3511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" name="Google Shape;332;p33"/>
          <p:cNvSpPr/>
          <p:nvPr/>
        </p:nvSpPr>
        <p:spPr>
          <a:xfrm>
            <a:off x="4955198" y="3511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" name="Google Shape;333;p33"/>
          <p:cNvSpPr/>
          <p:nvPr/>
        </p:nvSpPr>
        <p:spPr>
          <a:xfrm>
            <a:off x="5707673" y="3511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" name="Google Shape;334;p33"/>
          <p:cNvSpPr/>
          <p:nvPr/>
        </p:nvSpPr>
        <p:spPr>
          <a:xfrm>
            <a:off x="6460148" y="3511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5" name="Google Shape;335;p33"/>
          <p:cNvSpPr/>
          <p:nvPr/>
        </p:nvSpPr>
        <p:spPr>
          <a:xfrm>
            <a:off x="7212623" y="3511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" name="Google Shape;336;p33"/>
          <p:cNvSpPr/>
          <p:nvPr/>
        </p:nvSpPr>
        <p:spPr>
          <a:xfrm>
            <a:off x="6460148" y="2749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" name="Google Shape;337;p33"/>
          <p:cNvSpPr/>
          <p:nvPr/>
        </p:nvSpPr>
        <p:spPr>
          <a:xfrm>
            <a:off x="4202723" y="4273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" name="Google Shape;338;p33"/>
          <p:cNvSpPr/>
          <p:nvPr/>
        </p:nvSpPr>
        <p:spPr>
          <a:xfrm>
            <a:off x="4955198" y="4273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" name="Google Shape;339;p33"/>
          <p:cNvSpPr/>
          <p:nvPr/>
        </p:nvSpPr>
        <p:spPr>
          <a:xfrm>
            <a:off x="5707673" y="4273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Google Shape;340;p33"/>
          <p:cNvSpPr/>
          <p:nvPr/>
        </p:nvSpPr>
        <p:spPr>
          <a:xfrm>
            <a:off x="6460148" y="4273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" name="Google Shape;341;p33"/>
          <p:cNvSpPr/>
          <p:nvPr/>
        </p:nvSpPr>
        <p:spPr>
          <a:xfrm>
            <a:off x="7212623" y="4273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" name="Google Shape;342;p33"/>
          <p:cNvSpPr/>
          <p:nvPr/>
        </p:nvSpPr>
        <p:spPr>
          <a:xfrm>
            <a:off x="4202723" y="5035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" name="Google Shape;343;p33"/>
          <p:cNvSpPr/>
          <p:nvPr/>
        </p:nvSpPr>
        <p:spPr>
          <a:xfrm>
            <a:off x="4955198" y="5035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" name="Google Shape;344;p33"/>
          <p:cNvSpPr/>
          <p:nvPr/>
        </p:nvSpPr>
        <p:spPr>
          <a:xfrm>
            <a:off x="5707673" y="5035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" name="Google Shape;345;p33"/>
          <p:cNvSpPr/>
          <p:nvPr/>
        </p:nvSpPr>
        <p:spPr>
          <a:xfrm>
            <a:off x="6460148" y="5035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" name="Google Shape;346;p33"/>
          <p:cNvSpPr/>
          <p:nvPr/>
        </p:nvSpPr>
        <p:spPr>
          <a:xfrm>
            <a:off x="7212623" y="5035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7" name="Google Shape;347;p33"/>
          <p:cNvSpPr/>
          <p:nvPr/>
        </p:nvSpPr>
        <p:spPr>
          <a:xfrm>
            <a:off x="7965098" y="1225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" name="Google Shape;348;p33"/>
          <p:cNvSpPr/>
          <p:nvPr/>
        </p:nvSpPr>
        <p:spPr>
          <a:xfrm>
            <a:off x="8717573" y="1225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9" name="Google Shape;349;p33"/>
          <p:cNvSpPr/>
          <p:nvPr/>
        </p:nvSpPr>
        <p:spPr>
          <a:xfrm>
            <a:off x="9470048" y="1225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" name="Google Shape;350;p33"/>
          <p:cNvSpPr/>
          <p:nvPr/>
        </p:nvSpPr>
        <p:spPr>
          <a:xfrm>
            <a:off x="7965098" y="1987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" name="Google Shape;351;p33"/>
          <p:cNvSpPr/>
          <p:nvPr/>
        </p:nvSpPr>
        <p:spPr>
          <a:xfrm>
            <a:off x="8717573" y="1987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2" name="Google Shape;352;p33"/>
          <p:cNvSpPr/>
          <p:nvPr/>
        </p:nvSpPr>
        <p:spPr>
          <a:xfrm>
            <a:off x="9470048" y="1987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3" name="Google Shape;353;p33"/>
          <p:cNvSpPr/>
          <p:nvPr/>
        </p:nvSpPr>
        <p:spPr>
          <a:xfrm>
            <a:off x="7965098" y="2749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" name="Google Shape;354;p33"/>
          <p:cNvSpPr/>
          <p:nvPr/>
        </p:nvSpPr>
        <p:spPr>
          <a:xfrm>
            <a:off x="9470048" y="2749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" name="Google Shape;355;p33"/>
          <p:cNvSpPr/>
          <p:nvPr/>
        </p:nvSpPr>
        <p:spPr>
          <a:xfrm>
            <a:off x="7965098" y="3511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6" name="Google Shape;356;p33"/>
          <p:cNvSpPr/>
          <p:nvPr/>
        </p:nvSpPr>
        <p:spPr>
          <a:xfrm>
            <a:off x="9470048" y="3511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7" name="Google Shape;357;p33"/>
          <p:cNvSpPr/>
          <p:nvPr/>
        </p:nvSpPr>
        <p:spPr>
          <a:xfrm>
            <a:off x="8717573" y="2749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" name="Google Shape;358;p33"/>
          <p:cNvSpPr/>
          <p:nvPr/>
        </p:nvSpPr>
        <p:spPr>
          <a:xfrm>
            <a:off x="7965098" y="4273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9" name="Google Shape;359;p33"/>
          <p:cNvSpPr/>
          <p:nvPr/>
        </p:nvSpPr>
        <p:spPr>
          <a:xfrm>
            <a:off x="8717573" y="4273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0" name="Google Shape;360;p33"/>
          <p:cNvSpPr/>
          <p:nvPr/>
        </p:nvSpPr>
        <p:spPr>
          <a:xfrm>
            <a:off x="9470048" y="4273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1" name="Google Shape;361;p33"/>
          <p:cNvSpPr/>
          <p:nvPr/>
        </p:nvSpPr>
        <p:spPr>
          <a:xfrm>
            <a:off x="7965098" y="5035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" name="Google Shape;362;p33"/>
          <p:cNvSpPr/>
          <p:nvPr/>
        </p:nvSpPr>
        <p:spPr>
          <a:xfrm>
            <a:off x="8717573" y="5035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" name="Google Shape;363;p33"/>
          <p:cNvSpPr/>
          <p:nvPr/>
        </p:nvSpPr>
        <p:spPr>
          <a:xfrm>
            <a:off x="9470048" y="5035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" name="Google Shape;364;p33"/>
          <p:cNvSpPr/>
          <p:nvPr/>
        </p:nvSpPr>
        <p:spPr>
          <a:xfrm>
            <a:off x="10222523" y="1225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5" name="Google Shape;365;p33"/>
          <p:cNvSpPr/>
          <p:nvPr/>
        </p:nvSpPr>
        <p:spPr>
          <a:xfrm>
            <a:off x="10222523" y="1987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" name="Google Shape;366;p33"/>
          <p:cNvSpPr/>
          <p:nvPr/>
        </p:nvSpPr>
        <p:spPr>
          <a:xfrm>
            <a:off x="10222523" y="2749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" name="Google Shape;367;p33"/>
          <p:cNvSpPr/>
          <p:nvPr/>
        </p:nvSpPr>
        <p:spPr>
          <a:xfrm>
            <a:off x="10222523" y="3511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" name="Google Shape;368;p33"/>
          <p:cNvSpPr/>
          <p:nvPr/>
        </p:nvSpPr>
        <p:spPr>
          <a:xfrm>
            <a:off x="10222523" y="4273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9" name="Google Shape;369;p33"/>
          <p:cNvSpPr/>
          <p:nvPr/>
        </p:nvSpPr>
        <p:spPr>
          <a:xfrm>
            <a:off x="10222523" y="5035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0" name="Google Shape;370;p33"/>
          <p:cNvSpPr/>
          <p:nvPr/>
        </p:nvSpPr>
        <p:spPr>
          <a:xfrm>
            <a:off x="8717573" y="3511061"/>
            <a:ext cx="539496" cy="539496"/>
          </a:xfrm>
          <a:prstGeom prst="triangle">
            <a:avLst>
              <a:gd name="adj" fmla="val 50000"/>
            </a:avLst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A8B1ED-1AD4-615F-5057-B856504AB277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Pre-attentive processing: shape (curvature)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34"/>
          <p:cNvSpPr/>
          <p:nvPr/>
        </p:nvSpPr>
        <p:spPr>
          <a:xfrm>
            <a:off x="4179277" y="1381620"/>
            <a:ext cx="533400" cy="533400"/>
          </a:xfrm>
          <a:prstGeom prst="ellipse">
            <a:avLst/>
          </a:prstGeom>
          <a:solidFill>
            <a:schemeClr val="dk2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7" name="Google Shape;377;p34"/>
          <p:cNvSpPr/>
          <p:nvPr/>
        </p:nvSpPr>
        <p:spPr>
          <a:xfrm>
            <a:off x="4931752" y="138162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8" name="Google Shape;378;p34"/>
          <p:cNvSpPr/>
          <p:nvPr/>
        </p:nvSpPr>
        <p:spPr>
          <a:xfrm>
            <a:off x="5684227" y="1381620"/>
            <a:ext cx="533400" cy="533400"/>
          </a:xfrm>
          <a:prstGeom prst="ellipse">
            <a:avLst/>
          </a:prstGeom>
          <a:solidFill>
            <a:srgbClr val="D2533C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9" name="Google Shape;379;p34"/>
          <p:cNvSpPr/>
          <p:nvPr/>
        </p:nvSpPr>
        <p:spPr>
          <a:xfrm>
            <a:off x="7189177" y="1381620"/>
            <a:ext cx="533400" cy="533400"/>
          </a:xfrm>
          <a:prstGeom prst="ellipse">
            <a:avLst/>
          </a:prstGeom>
          <a:solidFill>
            <a:schemeClr val="dk2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" name="Google Shape;380;p34"/>
          <p:cNvSpPr/>
          <p:nvPr/>
        </p:nvSpPr>
        <p:spPr>
          <a:xfrm>
            <a:off x="4931752" y="2143620"/>
            <a:ext cx="533400" cy="533400"/>
          </a:xfrm>
          <a:prstGeom prst="ellipse">
            <a:avLst/>
          </a:prstGeom>
          <a:solidFill>
            <a:srgbClr val="D2533C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1" name="Google Shape;381;p34"/>
          <p:cNvSpPr/>
          <p:nvPr/>
        </p:nvSpPr>
        <p:spPr>
          <a:xfrm>
            <a:off x="6436702" y="214362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Google Shape;382;p34"/>
          <p:cNvSpPr/>
          <p:nvPr/>
        </p:nvSpPr>
        <p:spPr>
          <a:xfrm>
            <a:off x="4179277" y="290562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3" name="Google Shape;383;p34"/>
          <p:cNvSpPr/>
          <p:nvPr/>
        </p:nvSpPr>
        <p:spPr>
          <a:xfrm>
            <a:off x="5684227" y="2905620"/>
            <a:ext cx="533400" cy="533400"/>
          </a:xfrm>
          <a:prstGeom prst="ellipse">
            <a:avLst/>
          </a:prstGeom>
          <a:solidFill>
            <a:schemeClr val="dk2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4" name="Google Shape;384;p34"/>
          <p:cNvSpPr/>
          <p:nvPr/>
        </p:nvSpPr>
        <p:spPr>
          <a:xfrm>
            <a:off x="7189177" y="2905620"/>
            <a:ext cx="533400" cy="533400"/>
          </a:xfrm>
          <a:prstGeom prst="ellipse">
            <a:avLst/>
          </a:prstGeom>
          <a:solidFill>
            <a:schemeClr val="dk2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5" name="Google Shape;385;p34"/>
          <p:cNvSpPr/>
          <p:nvPr/>
        </p:nvSpPr>
        <p:spPr>
          <a:xfrm>
            <a:off x="4179277" y="3667620"/>
            <a:ext cx="533400" cy="533400"/>
          </a:xfrm>
          <a:prstGeom prst="ellipse">
            <a:avLst/>
          </a:prstGeom>
          <a:solidFill>
            <a:schemeClr val="dk2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" name="Google Shape;386;p34"/>
          <p:cNvSpPr/>
          <p:nvPr/>
        </p:nvSpPr>
        <p:spPr>
          <a:xfrm>
            <a:off x="5684227" y="366762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7" name="Google Shape;387;p34"/>
          <p:cNvSpPr/>
          <p:nvPr/>
        </p:nvSpPr>
        <p:spPr>
          <a:xfrm>
            <a:off x="6436702" y="3667620"/>
            <a:ext cx="533400" cy="533400"/>
          </a:xfrm>
          <a:prstGeom prst="ellipse">
            <a:avLst/>
          </a:prstGeom>
          <a:solidFill>
            <a:srgbClr val="D2533C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8" name="Google Shape;388;p34"/>
          <p:cNvSpPr/>
          <p:nvPr/>
        </p:nvSpPr>
        <p:spPr>
          <a:xfrm>
            <a:off x="6436702" y="290562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9" name="Google Shape;389;p34"/>
          <p:cNvSpPr/>
          <p:nvPr/>
        </p:nvSpPr>
        <p:spPr>
          <a:xfrm>
            <a:off x="4179277" y="442962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" name="Google Shape;390;p34"/>
          <p:cNvSpPr/>
          <p:nvPr/>
        </p:nvSpPr>
        <p:spPr>
          <a:xfrm>
            <a:off x="4931752" y="4429620"/>
            <a:ext cx="533400" cy="533400"/>
          </a:xfrm>
          <a:prstGeom prst="ellipse">
            <a:avLst/>
          </a:prstGeom>
          <a:solidFill>
            <a:schemeClr val="dk2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1" name="Google Shape;391;p34"/>
          <p:cNvSpPr/>
          <p:nvPr/>
        </p:nvSpPr>
        <p:spPr>
          <a:xfrm>
            <a:off x="5684227" y="442962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2" name="Google Shape;392;p34"/>
          <p:cNvSpPr/>
          <p:nvPr/>
        </p:nvSpPr>
        <p:spPr>
          <a:xfrm>
            <a:off x="7189177" y="442962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" name="Google Shape;393;p34"/>
          <p:cNvSpPr/>
          <p:nvPr/>
        </p:nvSpPr>
        <p:spPr>
          <a:xfrm>
            <a:off x="4931752" y="519162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4" name="Google Shape;394;p34"/>
          <p:cNvSpPr/>
          <p:nvPr/>
        </p:nvSpPr>
        <p:spPr>
          <a:xfrm>
            <a:off x="6436702" y="519162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p34"/>
          <p:cNvSpPr/>
          <p:nvPr/>
        </p:nvSpPr>
        <p:spPr>
          <a:xfrm>
            <a:off x="7189177" y="5191620"/>
            <a:ext cx="533400" cy="533400"/>
          </a:xfrm>
          <a:prstGeom prst="ellipse">
            <a:avLst/>
          </a:prstGeom>
          <a:solidFill>
            <a:schemeClr val="dk2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6" name="Google Shape;396;p34"/>
          <p:cNvSpPr/>
          <p:nvPr/>
        </p:nvSpPr>
        <p:spPr>
          <a:xfrm>
            <a:off x="8694127" y="138162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" name="Google Shape;397;p34"/>
          <p:cNvSpPr/>
          <p:nvPr/>
        </p:nvSpPr>
        <p:spPr>
          <a:xfrm>
            <a:off x="9446602" y="1381620"/>
            <a:ext cx="533400" cy="533400"/>
          </a:xfrm>
          <a:prstGeom prst="ellipse">
            <a:avLst/>
          </a:prstGeom>
          <a:solidFill>
            <a:schemeClr val="dk2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8" name="Google Shape;398;p34"/>
          <p:cNvSpPr/>
          <p:nvPr/>
        </p:nvSpPr>
        <p:spPr>
          <a:xfrm>
            <a:off x="7941652" y="2143620"/>
            <a:ext cx="533400" cy="533400"/>
          </a:xfrm>
          <a:prstGeom prst="ellipse">
            <a:avLst/>
          </a:prstGeom>
          <a:solidFill>
            <a:schemeClr val="dk2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9" name="Google Shape;399;p34"/>
          <p:cNvSpPr/>
          <p:nvPr/>
        </p:nvSpPr>
        <p:spPr>
          <a:xfrm>
            <a:off x="9446602" y="214362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" name="Google Shape;400;p34"/>
          <p:cNvSpPr/>
          <p:nvPr/>
        </p:nvSpPr>
        <p:spPr>
          <a:xfrm>
            <a:off x="7941652" y="290562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1" name="Google Shape;401;p34"/>
          <p:cNvSpPr/>
          <p:nvPr/>
        </p:nvSpPr>
        <p:spPr>
          <a:xfrm>
            <a:off x="9446602" y="2905620"/>
            <a:ext cx="533400" cy="533400"/>
          </a:xfrm>
          <a:prstGeom prst="ellipse">
            <a:avLst/>
          </a:prstGeom>
          <a:solidFill>
            <a:schemeClr val="dk2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" name="Google Shape;402;p34"/>
          <p:cNvSpPr/>
          <p:nvPr/>
        </p:nvSpPr>
        <p:spPr>
          <a:xfrm>
            <a:off x="7941652" y="3667620"/>
            <a:ext cx="533400" cy="533400"/>
          </a:xfrm>
          <a:prstGeom prst="ellipse">
            <a:avLst/>
          </a:prstGeom>
          <a:solidFill>
            <a:srgbClr val="D2533C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34"/>
          <p:cNvSpPr/>
          <p:nvPr/>
        </p:nvSpPr>
        <p:spPr>
          <a:xfrm>
            <a:off x="8694127" y="2905620"/>
            <a:ext cx="533400" cy="533400"/>
          </a:xfrm>
          <a:prstGeom prst="ellipse">
            <a:avLst/>
          </a:prstGeom>
          <a:solidFill>
            <a:schemeClr val="dk2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34"/>
          <p:cNvSpPr/>
          <p:nvPr/>
        </p:nvSpPr>
        <p:spPr>
          <a:xfrm>
            <a:off x="8694127" y="442962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5" name="Google Shape;405;p34"/>
          <p:cNvSpPr/>
          <p:nvPr/>
        </p:nvSpPr>
        <p:spPr>
          <a:xfrm>
            <a:off x="9446602" y="4429620"/>
            <a:ext cx="533400" cy="533400"/>
          </a:xfrm>
          <a:prstGeom prst="ellipse">
            <a:avLst/>
          </a:prstGeom>
          <a:solidFill>
            <a:srgbClr val="D2533C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6" name="Google Shape;406;p34"/>
          <p:cNvSpPr/>
          <p:nvPr/>
        </p:nvSpPr>
        <p:spPr>
          <a:xfrm>
            <a:off x="8694127" y="5191620"/>
            <a:ext cx="533400" cy="533400"/>
          </a:xfrm>
          <a:prstGeom prst="ellipse">
            <a:avLst/>
          </a:prstGeom>
          <a:solidFill>
            <a:schemeClr val="dk2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7" name="Google Shape;407;p34"/>
          <p:cNvSpPr/>
          <p:nvPr/>
        </p:nvSpPr>
        <p:spPr>
          <a:xfrm>
            <a:off x="10199077" y="1381620"/>
            <a:ext cx="533400" cy="533400"/>
          </a:xfrm>
          <a:prstGeom prst="ellipse">
            <a:avLst/>
          </a:prstGeom>
          <a:solidFill>
            <a:schemeClr val="dk2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8" name="Google Shape;408;p34"/>
          <p:cNvSpPr/>
          <p:nvPr/>
        </p:nvSpPr>
        <p:spPr>
          <a:xfrm>
            <a:off x="10199077" y="290562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p34"/>
          <p:cNvSpPr/>
          <p:nvPr/>
        </p:nvSpPr>
        <p:spPr>
          <a:xfrm>
            <a:off x="10199077" y="3667620"/>
            <a:ext cx="533400" cy="533400"/>
          </a:xfrm>
          <a:prstGeom prst="ellipse">
            <a:avLst/>
          </a:prstGeom>
          <a:solidFill>
            <a:srgbClr val="D2533C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Google Shape;410;p34"/>
          <p:cNvSpPr/>
          <p:nvPr/>
        </p:nvSpPr>
        <p:spPr>
          <a:xfrm>
            <a:off x="10199077" y="442962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34"/>
          <p:cNvSpPr/>
          <p:nvPr/>
        </p:nvSpPr>
        <p:spPr>
          <a:xfrm>
            <a:off x="10199077" y="519162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2" name="Google Shape;412;p34"/>
          <p:cNvSpPr/>
          <p:nvPr/>
        </p:nvSpPr>
        <p:spPr>
          <a:xfrm>
            <a:off x="4179277" y="5185524"/>
            <a:ext cx="539496" cy="539496"/>
          </a:xfrm>
          <a:prstGeom prst="triangle">
            <a:avLst>
              <a:gd name="adj" fmla="val 50000"/>
            </a:avLst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34"/>
          <p:cNvSpPr/>
          <p:nvPr/>
        </p:nvSpPr>
        <p:spPr>
          <a:xfrm>
            <a:off x="4179277" y="2143620"/>
            <a:ext cx="539496" cy="539496"/>
          </a:xfrm>
          <a:prstGeom prst="triangle">
            <a:avLst>
              <a:gd name="adj" fmla="val 50000"/>
            </a:avLst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4" name="Google Shape;414;p34"/>
          <p:cNvSpPr/>
          <p:nvPr/>
        </p:nvSpPr>
        <p:spPr>
          <a:xfrm>
            <a:off x="4931752" y="2905620"/>
            <a:ext cx="539496" cy="539496"/>
          </a:xfrm>
          <a:prstGeom prst="triangle">
            <a:avLst>
              <a:gd name="adj" fmla="val 50000"/>
            </a:avLst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" name="Google Shape;415;p34"/>
          <p:cNvSpPr/>
          <p:nvPr/>
        </p:nvSpPr>
        <p:spPr>
          <a:xfrm>
            <a:off x="7189177" y="3667620"/>
            <a:ext cx="539496" cy="539496"/>
          </a:xfrm>
          <a:prstGeom prst="triangle">
            <a:avLst>
              <a:gd name="adj" fmla="val 50000"/>
            </a:avLst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6" name="Google Shape;416;p34"/>
          <p:cNvSpPr/>
          <p:nvPr/>
        </p:nvSpPr>
        <p:spPr>
          <a:xfrm>
            <a:off x="6436702" y="4423524"/>
            <a:ext cx="539496" cy="539496"/>
          </a:xfrm>
          <a:prstGeom prst="triangle">
            <a:avLst>
              <a:gd name="adj" fmla="val 50000"/>
            </a:avLst>
          </a:prstGeom>
          <a:solidFill>
            <a:srgbClr val="D2533C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7" name="Google Shape;417;p34"/>
          <p:cNvSpPr/>
          <p:nvPr/>
        </p:nvSpPr>
        <p:spPr>
          <a:xfrm>
            <a:off x="6436702" y="1381620"/>
            <a:ext cx="539496" cy="539496"/>
          </a:xfrm>
          <a:prstGeom prst="triangle">
            <a:avLst>
              <a:gd name="adj" fmla="val 50000"/>
            </a:avLst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8" name="Google Shape;418;p34"/>
          <p:cNvSpPr/>
          <p:nvPr/>
        </p:nvSpPr>
        <p:spPr>
          <a:xfrm>
            <a:off x="5684227" y="2143620"/>
            <a:ext cx="539496" cy="539496"/>
          </a:xfrm>
          <a:prstGeom prst="triangle">
            <a:avLst>
              <a:gd name="adj" fmla="val 50000"/>
            </a:avLst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34"/>
          <p:cNvSpPr/>
          <p:nvPr/>
        </p:nvSpPr>
        <p:spPr>
          <a:xfrm>
            <a:off x="5684227" y="5185524"/>
            <a:ext cx="539496" cy="539496"/>
          </a:xfrm>
          <a:prstGeom prst="triangle">
            <a:avLst>
              <a:gd name="adj" fmla="val 50000"/>
            </a:avLst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34"/>
          <p:cNvSpPr/>
          <p:nvPr/>
        </p:nvSpPr>
        <p:spPr>
          <a:xfrm>
            <a:off x="4931752" y="3667620"/>
            <a:ext cx="539496" cy="539496"/>
          </a:xfrm>
          <a:prstGeom prst="triangle">
            <a:avLst>
              <a:gd name="adj" fmla="val 50000"/>
            </a:avLst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34"/>
          <p:cNvSpPr/>
          <p:nvPr/>
        </p:nvSpPr>
        <p:spPr>
          <a:xfrm>
            <a:off x="10192981" y="2143620"/>
            <a:ext cx="539496" cy="539496"/>
          </a:xfrm>
          <a:prstGeom prst="triangle">
            <a:avLst>
              <a:gd name="adj" fmla="val 50000"/>
            </a:avLst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2" name="Google Shape;422;p34"/>
          <p:cNvSpPr/>
          <p:nvPr/>
        </p:nvSpPr>
        <p:spPr>
          <a:xfrm>
            <a:off x="7189177" y="2143620"/>
            <a:ext cx="539496" cy="539496"/>
          </a:xfrm>
          <a:prstGeom prst="triangle">
            <a:avLst>
              <a:gd name="adj" fmla="val 50000"/>
            </a:avLst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3" name="Google Shape;423;p34"/>
          <p:cNvSpPr/>
          <p:nvPr/>
        </p:nvSpPr>
        <p:spPr>
          <a:xfrm>
            <a:off x="7941652" y="4423524"/>
            <a:ext cx="539496" cy="539496"/>
          </a:xfrm>
          <a:prstGeom prst="triangle">
            <a:avLst>
              <a:gd name="adj" fmla="val 50000"/>
            </a:avLst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4" name="Google Shape;424;p34"/>
          <p:cNvSpPr/>
          <p:nvPr/>
        </p:nvSpPr>
        <p:spPr>
          <a:xfrm>
            <a:off x="7941652" y="1381620"/>
            <a:ext cx="539496" cy="539496"/>
          </a:xfrm>
          <a:prstGeom prst="triangle">
            <a:avLst>
              <a:gd name="adj" fmla="val 50000"/>
            </a:avLst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5" name="Google Shape;425;p34"/>
          <p:cNvSpPr/>
          <p:nvPr/>
        </p:nvSpPr>
        <p:spPr>
          <a:xfrm>
            <a:off x="7941652" y="5185524"/>
            <a:ext cx="539496" cy="539496"/>
          </a:xfrm>
          <a:prstGeom prst="triangle">
            <a:avLst>
              <a:gd name="adj" fmla="val 50000"/>
            </a:avLst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6" name="Google Shape;426;p34"/>
          <p:cNvSpPr/>
          <p:nvPr/>
        </p:nvSpPr>
        <p:spPr>
          <a:xfrm>
            <a:off x="8694127" y="3667620"/>
            <a:ext cx="539496" cy="539496"/>
          </a:xfrm>
          <a:prstGeom prst="triangle">
            <a:avLst>
              <a:gd name="adj" fmla="val 50000"/>
            </a:avLst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Google Shape;427;p34"/>
          <p:cNvSpPr/>
          <p:nvPr/>
        </p:nvSpPr>
        <p:spPr>
          <a:xfrm>
            <a:off x="8694127" y="2143620"/>
            <a:ext cx="539496" cy="539496"/>
          </a:xfrm>
          <a:prstGeom prst="triangle">
            <a:avLst>
              <a:gd name="adj" fmla="val 50000"/>
            </a:avLst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8" name="Google Shape;428;p34"/>
          <p:cNvSpPr/>
          <p:nvPr/>
        </p:nvSpPr>
        <p:spPr>
          <a:xfrm>
            <a:off x="9440506" y="5185524"/>
            <a:ext cx="539496" cy="539496"/>
          </a:xfrm>
          <a:prstGeom prst="triangle">
            <a:avLst>
              <a:gd name="adj" fmla="val 50000"/>
            </a:avLst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" name="Google Shape;429;p34"/>
          <p:cNvSpPr/>
          <p:nvPr/>
        </p:nvSpPr>
        <p:spPr>
          <a:xfrm>
            <a:off x="9440506" y="3667620"/>
            <a:ext cx="539496" cy="539496"/>
          </a:xfrm>
          <a:prstGeom prst="triangle">
            <a:avLst>
              <a:gd name="adj" fmla="val 50000"/>
            </a:avLst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B939DD-6BF4-5767-D533-76EB86350926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Pre-attentive processing: shape + color?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35"/>
          <p:cNvSpPr txBox="1">
            <a:spLocks noGrp="1"/>
          </p:cNvSpPr>
          <p:nvPr>
            <p:ph type="body" idx="1"/>
          </p:nvPr>
        </p:nvSpPr>
        <p:spPr>
          <a:xfrm>
            <a:off x="3493477" y="9906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SzPts val="2040"/>
              <a:buNone/>
            </a:pPr>
            <a:r>
              <a:rPr lang="en-US" sz="2400" b="1" dirty="0">
                <a:ea typeface="Arial"/>
                <a:cs typeface="Arial"/>
                <a:sym typeface="Arial"/>
              </a:rPr>
              <a:t>Answer:</a:t>
            </a:r>
            <a:r>
              <a:rPr lang="en-US" sz="2400" dirty="0">
                <a:ea typeface="Arial"/>
                <a:cs typeface="Arial"/>
                <a:sym typeface="Arial"/>
              </a:rPr>
              <a:t> this is called “conjunction”</a:t>
            </a:r>
            <a:endParaRPr sz="2400" dirty="0"/>
          </a:p>
          <a:p>
            <a:pPr marL="457200" lvl="1" indent="-19050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700"/>
              <a:buFont typeface="Merriweather Sans"/>
              <a:buChar char="-"/>
            </a:pPr>
            <a:r>
              <a:rPr lang="en-US" sz="2400" dirty="0">
                <a:ea typeface="Arial"/>
                <a:cs typeface="Arial"/>
                <a:sym typeface="Arial"/>
              </a:rPr>
              <a:t>If you search for </a:t>
            </a:r>
            <a:r>
              <a:rPr lang="en-US" sz="2400" dirty="0">
                <a:solidFill>
                  <a:srgbClr val="D2533C"/>
                </a:solidFill>
                <a:ea typeface="Arial"/>
                <a:cs typeface="Arial"/>
                <a:sym typeface="Arial"/>
              </a:rPr>
              <a:t>red</a:t>
            </a:r>
            <a:r>
              <a:rPr lang="en-US" sz="2400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 </a:t>
            </a:r>
            <a:r>
              <a:rPr lang="en-US" sz="2400" dirty="0">
                <a:ea typeface="Arial"/>
                <a:cs typeface="Arial"/>
                <a:sym typeface="Arial"/>
              </a:rPr>
              <a:t>things, you get a bunch of </a:t>
            </a:r>
            <a:r>
              <a:rPr lang="en-US" sz="2400" dirty="0">
                <a:solidFill>
                  <a:srgbClr val="D2533C"/>
                </a:solidFill>
                <a:ea typeface="Arial"/>
                <a:cs typeface="Arial"/>
                <a:sym typeface="Arial"/>
              </a:rPr>
              <a:t>red</a:t>
            </a:r>
            <a:r>
              <a:rPr lang="en-US" sz="2400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 </a:t>
            </a:r>
            <a:r>
              <a:rPr lang="en-US" sz="2400" dirty="0">
                <a:ea typeface="Arial"/>
                <a:cs typeface="Arial"/>
                <a:sym typeface="Arial"/>
              </a:rPr>
              <a:t>circles (as well as the </a:t>
            </a:r>
            <a:r>
              <a:rPr lang="en-US" sz="2400" dirty="0">
                <a:solidFill>
                  <a:srgbClr val="D2533C"/>
                </a:solidFill>
                <a:ea typeface="Arial"/>
                <a:cs typeface="Arial"/>
                <a:sym typeface="Arial"/>
              </a:rPr>
              <a:t>red</a:t>
            </a:r>
            <a:r>
              <a:rPr lang="en-US" sz="2400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 </a:t>
            </a:r>
            <a:r>
              <a:rPr lang="en-US" sz="2400" b="1" dirty="0">
                <a:ea typeface="Arial"/>
                <a:cs typeface="Arial"/>
                <a:sym typeface="Arial"/>
              </a:rPr>
              <a:t>triangle</a:t>
            </a:r>
            <a:r>
              <a:rPr lang="en-US" sz="2400" dirty="0">
                <a:ea typeface="Arial"/>
                <a:cs typeface="Arial"/>
                <a:sym typeface="Arial"/>
              </a:rPr>
              <a:t>). </a:t>
            </a:r>
            <a:endParaRPr sz="2400" dirty="0"/>
          </a:p>
          <a:p>
            <a:pPr marL="457200" lvl="1" indent="-19050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700"/>
              <a:buFont typeface="Merriweather Sans"/>
              <a:buChar char="-"/>
            </a:pPr>
            <a:r>
              <a:rPr lang="en-US" sz="2400" dirty="0">
                <a:ea typeface="Arial"/>
                <a:cs typeface="Arial"/>
                <a:sym typeface="Arial"/>
              </a:rPr>
              <a:t>Similarly, if you search for search for </a:t>
            </a:r>
            <a:r>
              <a:rPr lang="en-US" sz="2400" b="1" dirty="0">
                <a:ea typeface="Arial"/>
                <a:cs typeface="Arial"/>
                <a:sym typeface="Arial"/>
              </a:rPr>
              <a:t>triangles</a:t>
            </a:r>
            <a:r>
              <a:rPr lang="en-US" sz="2400" dirty="0">
                <a:ea typeface="Arial"/>
                <a:cs typeface="Arial"/>
                <a:sym typeface="Arial"/>
              </a:rPr>
              <a:t>, you get a bunch of</a:t>
            </a:r>
            <a:r>
              <a:rPr lang="en-US" sz="2400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 </a:t>
            </a:r>
            <a:r>
              <a:rPr lang="en-US" sz="2400" dirty="0">
                <a:solidFill>
                  <a:srgbClr val="1E6DAE"/>
                </a:solidFill>
                <a:ea typeface="Arial"/>
                <a:cs typeface="Arial"/>
                <a:sym typeface="Arial"/>
              </a:rPr>
              <a:t>blue</a:t>
            </a:r>
            <a:r>
              <a:rPr lang="en-US" sz="2400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 </a:t>
            </a:r>
            <a:r>
              <a:rPr lang="en-US" sz="2400" b="1" dirty="0">
                <a:ea typeface="Arial"/>
                <a:cs typeface="Arial"/>
                <a:sym typeface="Arial"/>
              </a:rPr>
              <a:t>triangles</a:t>
            </a:r>
            <a:r>
              <a:rPr lang="en-US" sz="2400" dirty="0">
                <a:ea typeface="Arial"/>
                <a:cs typeface="Arial"/>
                <a:sym typeface="Arial"/>
              </a:rPr>
              <a:t> (as well as the </a:t>
            </a:r>
            <a:r>
              <a:rPr lang="en-US" sz="2400" dirty="0">
                <a:solidFill>
                  <a:srgbClr val="D2533C"/>
                </a:solidFill>
                <a:ea typeface="Arial"/>
                <a:cs typeface="Arial"/>
                <a:sym typeface="Arial"/>
              </a:rPr>
              <a:t>red</a:t>
            </a:r>
            <a:r>
              <a:rPr lang="en-US" sz="2400" dirty="0">
                <a:ea typeface="Arial"/>
                <a:cs typeface="Arial"/>
                <a:sym typeface="Arial"/>
              </a:rPr>
              <a:t> </a:t>
            </a:r>
            <a:r>
              <a:rPr lang="en-US" sz="2400" b="1" dirty="0">
                <a:ea typeface="Arial"/>
                <a:cs typeface="Arial"/>
                <a:sym typeface="Arial"/>
              </a:rPr>
              <a:t>triangle</a:t>
            </a:r>
            <a:r>
              <a:rPr lang="en-US" sz="2400" dirty="0">
                <a:ea typeface="Arial"/>
                <a:cs typeface="Arial"/>
                <a:sym typeface="Arial"/>
              </a:rPr>
              <a:t>). </a:t>
            </a:r>
            <a:endParaRPr sz="2400" dirty="0"/>
          </a:p>
          <a:p>
            <a:pPr marL="457200" lvl="1" indent="-19050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700"/>
              <a:buFont typeface="Merriweather Sans"/>
              <a:buChar char="-"/>
            </a:pPr>
            <a:r>
              <a:rPr lang="en-US" sz="2400" dirty="0">
                <a:ea typeface="Arial"/>
                <a:cs typeface="Arial"/>
                <a:sym typeface="Arial"/>
              </a:rPr>
              <a:t>Either way, you have to search through them all one by one!</a:t>
            </a:r>
            <a:endParaRPr sz="2400" b="1" dirty="0"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985531-7284-6A4C-3756-EB0465F1C8C7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Discussion: what’s going on here?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36"/>
          <p:cNvSpPr txBox="1">
            <a:spLocks noGrp="1"/>
          </p:cNvSpPr>
          <p:nvPr>
            <p:ph type="body" idx="1"/>
          </p:nvPr>
        </p:nvSpPr>
        <p:spPr>
          <a:xfrm>
            <a:off x="3616719" y="894404"/>
            <a:ext cx="8188774" cy="483061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237743" indent="-237743">
              <a:lnSpc>
                <a:spcPct val="100000"/>
              </a:lnSpc>
              <a:spcBef>
                <a:spcPts val="0"/>
              </a:spcBef>
              <a:buSzPts val="240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Whatever draws our eyes draws our attention</a:t>
            </a:r>
            <a:endParaRPr sz="2400" dirty="0">
              <a:ea typeface="Arial"/>
              <a:cs typeface="Arial"/>
              <a:sym typeface="Arial"/>
            </a:endParaRPr>
          </a:p>
          <a:p>
            <a:pPr marL="237743" indent="-237743">
              <a:lnSpc>
                <a:spcPct val="100000"/>
              </a:lnSpc>
              <a:spcBef>
                <a:spcPts val="600"/>
              </a:spcBef>
              <a:buSzPts val="240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This can be useful</a:t>
            </a:r>
            <a:endParaRPr sz="2400" dirty="0"/>
          </a:p>
          <a:p>
            <a:pPr marL="237743" indent="-237743">
              <a:lnSpc>
                <a:spcPct val="100000"/>
              </a:lnSpc>
              <a:spcBef>
                <a:spcPts val="600"/>
              </a:spcBef>
              <a:buSzPts val="240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 It can also be problematic:</a:t>
            </a:r>
            <a:endParaRPr sz="2400" dirty="0"/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None/>
            </a:pPr>
            <a:endParaRPr sz="2400" dirty="0">
              <a:ea typeface="Arial"/>
              <a:cs typeface="Arial"/>
              <a:sym typeface="Arial"/>
            </a:endParaRPr>
          </a:p>
        </p:txBody>
      </p:sp>
      <p:sp>
        <p:nvSpPr>
          <p:cNvPr id="444" name="Google Shape;444;p36" descr="http://www.csc.ncsu.edu/faculty/healey/PP/figs/tg_hue.gif"/>
          <p:cNvSpPr/>
          <p:nvPr/>
        </p:nvSpPr>
        <p:spPr>
          <a:xfrm>
            <a:off x="1679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08C094-0892-D4F4-F619-3FAFE0B34E80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Pre-attentive processing for visualization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37"/>
          <p:cNvSpPr txBox="1">
            <a:spLocks noGrp="1"/>
          </p:cNvSpPr>
          <p:nvPr>
            <p:ph type="title"/>
          </p:nvPr>
        </p:nvSpPr>
        <p:spPr>
          <a:xfrm>
            <a:off x="3530600" y="7239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800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Ex. </a:t>
            </a:r>
            <a:r>
              <a:rPr lang="en-US" sz="2800" dirty="0">
                <a:solidFill>
                  <a:schemeClr val="dk2"/>
                </a:solidFill>
                <a:latin typeface="+mn-lt"/>
                <a:ea typeface="Arial"/>
                <a:cs typeface="Arial"/>
                <a:sym typeface="Arial"/>
              </a:rPr>
              <a:t>flicker</a:t>
            </a:r>
            <a:r>
              <a:rPr lang="en-US" sz="2800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can cause change blindness</a:t>
            </a:r>
            <a:endParaRPr sz="2800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1" name="Google Shape;451;p37" descr="http://www.csc.ncsu.edu/faculty/healey/PP/figs/tg_hue.gif"/>
          <p:cNvSpPr/>
          <p:nvPr/>
        </p:nvSpPr>
        <p:spPr>
          <a:xfrm>
            <a:off x="1679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5FF3BA-8641-1BB0-2E0C-31FB45C48FCC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Pre-attentive processing for visualization: The downsides</a:t>
            </a:r>
          </a:p>
        </p:txBody>
      </p:sp>
      <p:pic>
        <p:nvPicPr>
          <p:cNvPr id="16" name="Picture 15" descr="A dog sitting on a bridge&#10;&#10;Description automatically generated">
            <a:extLst>
              <a:ext uri="{FF2B5EF4-FFF2-40B4-BE49-F238E27FC236}">
                <a16:creationId xmlns:a16="http://schemas.microsoft.com/office/drawing/2014/main" id="{BF0C9145-B22D-A473-9431-D1F5FF1AC3B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4435" b="16736"/>
          <a:stretch/>
        </p:blipFill>
        <p:spPr>
          <a:xfrm>
            <a:off x="4102100" y="1714500"/>
            <a:ext cx="6070600" cy="41783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38"/>
          <p:cNvSpPr txBox="1">
            <a:spLocks noGrp="1"/>
          </p:cNvSpPr>
          <p:nvPr>
            <p:ph type="title"/>
          </p:nvPr>
        </p:nvSpPr>
        <p:spPr>
          <a:xfrm>
            <a:off x="3478718" y="2794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800" dirty="0">
                <a:solidFill>
                  <a:schemeClr val="dk2"/>
                </a:solidFill>
                <a:latin typeface="+mn-lt"/>
                <a:ea typeface="Arial"/>
                <a:cs typeface="Arial"/>
                <a:sym typeface="Arial"/>
              </a:rPr>
              <a:t>Can you see it now?</a:t>
            </a:r>
            <a:endParaRPr sz="2800" dirty="0">
              <a:solidFill>
                <a:schemeClr val="dk2"/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sp>
        <p:nvSpPr>
          <p:cNvPr id="459" name="Google Shape;459;p38" descr="http://www.csc.ncsu.edu/faculty/healey/PP/figs/tg_hue.gif"/>
          <p:cNvSpPr/>
          <p:nvPr/>
        </p:nvSpPr>
        <p:spPr>
          <a:xfrm>
            <a:off x="1679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7DC0F09-9D68-7C93-F08E-D4922EE558AE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Pre-attentive processing for visualization: The downsides</a:t>
            </a:r>
          </a:p>
        </p:txBody>
      </p:sp>
      <p:pic>
        <p:nvPicPr>
          <p:cNvPr id="8" name="Picture 7" descr="A dog sitting on a bridge&#10;&#10;Description automatically generated">
            <a:extLst>
              <a:ext uri="{FF2B5EF4-FFF2-40B4-BE49-F238E27FC236}">
                <a16:creationId xmlns:a16="http://schemas.microsoft.com/office/drawing/2014/main" id="{05DE8A9A-C540-362F-FE1A-4240D9B511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7342" y="1123837"/>
            <a:ext cx="4013200" cy="5321300"/>
          </a:xfrm>
          <a:prstGeom prst="rect">
            <a:avLst/>
          </a:prstGeom>
        </p:spPr>
      </p:pic>
      <p:pic>
        <p:nvPicPr>
          <p:cNvPr id="10" name="Picture 9" descr="A dog sitting on a bridge&#10;&#10;Description automatically generated">
            <a:extLst>
              <a:ext uri="{FF2B5EF4-FFF2-40B4-BE49-F238E27FC236}">
                <a16:creationId xmlns:a16="http://schemas.microsoft.com/office/drawing/2014/main" id="{833C6BCC-0875-8A8F-6096-CC62B997C1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3518" y="1136537"/>
            <a:ext cx="4013200" cy="53086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39"/>
          <p:cNvSpPr txBox="1">
            <a:spLocks noGrp="1"/>
          </p:cNvSpPr>
          <p:nvPr>
            <p:ph type="title"/>
          </p:nvPr>
        </p:nvSpPr>
        <p:spPr>
          <a:xfrm>
            <a:off x="3581400" y="815027"/>
            <a:ext cx="8610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400" dirty="0">
                <a:solidFill>
                  <a:schemeClr val="dk2"/>
                </a:solidFill>
                <a:latin typeface="+mn-lt"/>
                <a:ea typeface="Arial"/>
                <a:cs typeface="Arial"/>
                <a:sym typeface="Arial"/>
              </a:rPr>
              <a:t>Sometimes gestalt &amp; pre-attention compete</a:t>
            </a:r>
            <a:endParaRPr sz="2400" dirty="0">
              <a:latin typeface="+mn-lt"/>
            </a:endParaRPr>
          </a:p>
        </p:txBody>
      </p:sp>
      <p:pic>
        <p:nvPicPr>
          <p:cNvPr id="468" name="Google Shape;468;p39"/>
          <p:cNvPicPr preferRelativeResize="0"/>
          <p:nvPr/>
        </p:nvPicPr>
        <p:blipFill rotWithShape="1">
          <a:blip r:embed="rId3">
            <a:alphaModFix/>
          </a:blip>
          <a:srcRect b="55199"/>
          <a:stretch/>
        </p:blipFill>
        <p:spPr>
          <a:xfrm>
            <a:off x="4747846" y="1957755"/>
            <a:ext cx="5334000" cy="261724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9" name="Google Shape;469;p39"/>
          <p:cNvPicPr preferRelativeResize="0"/>
          <p:nvPr/>
        </p:nvPicPr>
        <p:blipFill rotWithShape="1">
          <a:blip r:embed="rId3">
            <a:alphaModFix/>
          </a:blip>
          <a:srcRect l="2035" t="56487" r="-2034" b="-1287"/>
          <a:stretch/>
        </p:blipFill>
        <p:spPr>
          <a:xfrm>
            <a:off x="4857574" y="2083710"/>
            <a:ext cx="5334000" cy="261724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C175F080-0CB1-1443-CB6C-8D0DAC931413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Pre-attentive processing for visualization: The downsides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19"/>
          <p:cNvPicPr preferRelativeResize="0"/>
          <p:nvPr/>
        </p:nvPicPr>
        <p:blipFill rotWithShape="1">
          <a:blip r:embed="rId3">
            <a:alphaModFix/>
          </a:blip>
          <a:srcRect l="8245" t="1743" r="6688"/>
          <a:stretch/>
        </p:blipFill>
        <p:spPr>
          <a:xfrm>
            <a:off x="6049441" y="1600200"/>
            <a:ext cx="4594812" cy="4422772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19"/>
          <p:cNvSpPr/>
          <p:nvPr/>
        </p:nvSpPr>
        <p:spPr>
          <a:xfrm>
            <a:off x="6049441" y="1597028"/>
            <a:ext cx="4594812" cy="4422772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grpSp>
        <p:nvGrpSpPr>
          <p:cNvPr id="202" name="Google Shape;202;p19"/>
          <p:cNvGrpSpPr/>
          <p:nvPr/>
        </p:nvGrpSpPr>
        <p:grpSpPr>
          <a:xfrm>
            <a:off x="4876800" y="1219200"/>
            <a:ext cx="2052320" cy="5186680"/>
            <a:chOff x="3352800" y="1219200"/>
            <a:chExt cx="2052320" cy="5186680"/>
          </a:xfrm>
        </p:grpSpPr>
        <p:sp>
          <p:nvSpPr>
            <p:cNvPr id="203" name="Google Shape;203;p19" descr="Untitled.png"/>
            <p:cNvSpPr/>
            <p:nvPr/>
          </p:nvSpPr>
          <p:spPr>
            <a:xfrm>
              <a:off x="3352800" y="4876800"/>
              <a:ext cx="1173480" cy="152908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4" name="Google Shape;204;p19" descr="Untitled.png"/>
            <p:cNvSpPr/>
            <p:nvPr/>
          </p:nvSpPr>
          <p:spPr>
            <a:xfrm>
              <a:off x="4267200" y="2057400"/>
              <a:ext cx="965200" cy="100584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5" name="Google Shape;205;p19" descr="Untitled.png"/>
            <p:cNvSpPr/>
            <p:nvPr/>
          </p:nvSpPr>
          <p:spPr>
            <a:xfrm>
              <a:off x="4267200" y="4343400"/>
              <a:ext cx="1036320" cy="8128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6" name="Google Shape;206;p19" descr="Untitled.png"/>
            <p:cNvSpPr/>
            <p:nvPr/>
          </p:nvSpPr>
          <p:spPr>
            <a:xfrm>
              <a:off x="4572000" y="3124200"/>
              <a:ext cx="833120" cy="105664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7" name="Google Shape;207;p19" descr="Untitled.png"/>
            <p:cNvSpPr/>
            <p:nvPr/>
          </p:nvSpPr>
          <p:spPr>
            <a:xfrm>
              <a:off x="3810000" y="1219200"/>
              <a:ext cx="822960" cy="99568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6934240-4376-443B-1F38-94232CB4482A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Mental Models</a:t>
            </a:r>
          </a:p>
        </p:txBody>
      </p:sp>
      <p:pic>
        <p:nvPicPr>
          <p:cNvPr id="5" name="Google Shape;267;p31">
            <a:extLst>
              <a:ext uri="{FF2B5EF4-FFF2-40B4-BE49-F238E27FC236}">
                <a16:creationId xmlns:a16="http://schemas.microsoft.com/office/drawing/2014/main" id="{7F412282-BEA3-3D4D-FF5F-67B8492644D4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8245" t="1743" r="6688"/>
          <a:stretch/>
        </p:blipFill>
        <p:spPr>
          <a:xfrm>
            <a:off x="6712531" y="817407"/>
            <a:ext cx="5386453" cy="5184772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6" name="Google Shape;268;p31">
            <a:extLst>
              <a:ext uri="{FF2B5EF4-FFF2-40B4-BE49-F238E27FC236}">
                <a16:creationId xmlns:a16="http://schemas.microsoft.com/office/drawing/2014/main" id="{6B341D93-701A-0A5B-2DFB-33E56495882E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5">
            <a:alphaModFix/>
          </a:blip>
          <a:srcRect t="-1171" b="-2109"/>
          <a:stretch/>
        </p:blipFill>
        <p:spPr>
          <a:xfrm>
            <a:off x="3131130" y="1122208"/>
            <a:ext cx="6019800" cy="4087557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269;p31">
            <a:extLst>
              <a:ext uri="{FF2B5EF4-FFF2-40B4-BE49-F238E27FC236}">
                <a16:creationId xmlns:a16="http://schemas.microsoft.com/office/drawing/2014/main" id="{B4F746E1-5310-BA86-434C-40F3CAF0C65C}"/>
              </a:ext>
            </a:extLst>
          </p:cNvPr>
          <p:cNvSpPr/>
          <p:nvPr/>
        </p:nvSpPr>
        <p:spPr>
          <a:xfrm rot="-10027351">
            <a:off x="5797658" y="2998990"/>
            <a:ext cx="2133600" cy="2971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412" y="37383"/>
                </a:moveTo>
                <a:lnTo>
                  <a:pt x="11412" y="37383"/>
                </a:lnTo>
                <a:cubicBezTo>
                  <a:pt x="20788" y="15780"/>
                  <a:pt x="42431" y="2786"/>
                  <a:pt x="65192" y="5094"/>
                </a:cubicBezTo>
                <a:cubicBezTo>
                  <a:pt x="87952" y="7402"/>
                  <a:pt x="106751" y="24498"/>
                  <a:pt x="111902" y="47574"/>
                </a:cubicBezTo>
                <a:lnTo>
                  <a:pt x="118563" y="47501"/>
                </a:lnTo>
                <a:lnTo>
                  <a:pt x="105010" y="59503"/>
                </a:lnTo>
                <a:lnTo>
                  <a:pt x="88591" y="47831"/>
                </a:lnTo>
                <a:lnTo>
                  <a:pt x="95255" y="47758"/>
                </a:lnTo>
                <a:lnTo>
                  <a:pt x="95255" y="47758"/>
                </a:lnTo>
                <a:cubicBezTo>
                  <a:pt x="90820" y="30023"/>
                  <a:pt x="77321" y="17562"/>
                  <a:pt x="61647" y="16733"/>
                </a:cubicBezTo>
                <a:cubicBezTo>
                  <a:pt x="45973" y="15905"/>
                  <a:pt x="31581" y="26893"/>
                  <a:pt x="25817" y="44088"/>
                </a:cubicBezTo>
                <a:close/>
              </a:path>
            </a:pathLst>
          </a:custGeom>
          <a:solidFill>
            <a:srgbClr val="FFFF00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5" name="Google Shape;475;p40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l="-1212" r="-1211"/>
          <a:stretch/>
        </p:blipFill>
        <p:spPr>
          <a:xfrm>
            <a:off x="3581400" y="1318847"/>
            <a:ext cx="8229600" cy="48768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A3EFB6D7-97C2-A03D-587D-B1B639411561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Pre-attentive processing for visualization: The downsides</a:t>
            </a:r>
          </a:p>
        </p:txBody>
      </p:sp>
      <p:sp>
        <p:nvSpPr>
          <p:cNvPr id="6" name="Google Shape;467;p39">
            <a:extLst>
              <a:ext uri="{FF2B5EF4-FFF2-40B4-BE49-F238E27FC236}">
                <a16:creationId xmlns:a16="http://schemas.microsoft.com/office/drawing/2014/main" id="{D640D403-2570-AA4F-4866-53D25670D323}"/>
              </a:ext>
            </a:extLst>
          </p:cNvPr>
          <p:cNvSpPr txBox="1">
            <a:spLocks/>
          </p:cNvSpPr>
          <p:nvPr/>
        </p:nvSpPr>
        <p:spPr>
          <a:xfrm>
            <a:off x="3581400" y="580567"/>
            <a:ext cx="8610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400">
                <a:solidFill>
                  <a:schemeClr val="dk2"/>
                </a:solidFill>
                <a:latin typeface="+mn-lt"/>
                <a:ea typeface="Arial"/>
                <a:cs typeface="Arial"/>
                <a:sym typeface="Arial"/>
              </a:rPr>
              <a:t>Sometimes gestalt &amp; pre-attention compete</a:t>
            </a:r>
            <a:endParaRPr lang="en-US" sz="2400" dirty="0">
              <a:latin typeface="+mn-lt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41"/>
          <p:cNvSpPr txBox="1">
            <a:spLocks noGrp="1"/>
          </p:cNvSpPr>
          <p:nvPr>
            <p:ph type="title"/>
          </p:nvPr>
        </p:nvSpPr>
        <p:spPr>
          <a:xfrm>
            <a:off x="3481754" y="550985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400" dirty="0">
                <a:solidFill>
                  <a:schemeClr val="dk2"/>
                </a:solidFill>
                <a:latin typeface="+mn-lt"/>
                <a:ea typeface="Arial"/>
                <a:cs typeface="Arial"/>
                <a:sym typeface="Arial"/>
              </a:rPr>
              <a:t>Okay, what about </a:t>
            </a:r>
            <a:r>
              <a:rPr lang="en-US" sz="2400" b="1" dirty="0">
                <a:solidFill>
                  <a:schemeClr val="dk2"/>
                </a:solidFill>
                <a:latin typeface="+mn-lt"/>
                <a:ea typeface="Arial"/>
                <a:cs typeface="Arial"/>
                <a:sym typeface="Arial"/>
              </a:rPr>
              <a:t>attentive</a:t>
            </a:r>
            <a:r>
              <a:rPr lang="en-US" sz="2400" dirty="0">
                <a:solidFill>
                  <a:schemeClr val="dk2"/>
                </a:solidFill>
                <a:latin typeface="+mn-lt"/>
                <a:ea typeface="Arial"/>
                <a:cs typeface="Arial"/>
                <a:sym typeface="Arial"/>
              </a:rPr>
              <a:t> processing?</a:t>
            </a:r>
            <a:endParaRPr sz="2400" dirty="0">
              <a:solidFill>
                <a:schemeClr val="dk2"/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1F4CFDB-4883-9C99-3C99-B91C0D8CFEE4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Attentive processing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42"/>
          <p:cNvSpPr txBox="1">
            <a:spLocks noGrp="1"/>
          </p:cNvSpPr>
          <p:nvPr>
            <p:ph type="title"/>
          </p:nvPr>
        </p:nvSpPr>
        <p:spPr>
          <a:xfrm>
            <a:off x="3557081" y="240324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Arial"/>
                <a:cs typeface="Arial"/>
                <a:sym typeface="Arial"/>
              </a:rPr>
              <a:t>Magnitude estimation</a:t>
            </a:r>
            <a:endParaRPr sz="28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sp>
        <p:nvSpPr>
          <p:cNvPr id="487" name="Google Shape;487;p42"/>
          <p:cNvSpPr txBox="1">
            <a:spLocks noGrp="1"/>
          </p:cNvSpPr>
          <p:nvPr>
            <p:ph type="body" idx="1"/>
          </p:nvPr>
        </p:nvSpPr>
        <p:spPr>
          <a:xfrm>
            <a:off x="3557081" y="16002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b="1" dirty="0">
                <a:ea typeface="Arial"/>
                <a:cs typeface="Arial"/>
                <a:sym typeface="Arial"/>
              </a:rPr>
              <a:t>Question: </a:t>
            </a:r>
            <a:r>
              <a:rPr lang="en-US" sz="2400" dirty="0">
                <a:ea typeface="Arial"/>
                <a:cs typeface="Arial"/>
                <a:sym typeface="Arial"/>
              </a:rPr>
              <a:t>How much </a:t>
            </a:r>
            <a:r>
              <a:rPr lang="en-US" sz="2400" b="1" dirty="0">
                <a:ea typeface="Arial"/>
                <a:cs typeface="Arial"/>
                <a:sym typeface="Arial"/>
              </a:rPr>
              <a:t>bigger </a:t>
            </a:r>
            <a:r>
              <a:rPr lang="en-US" sz="2400" dirty="0">
                <a:ea typeface="Arial"/>
                <a:cs typeface="Arial"/>
                <a:sym typeface="Arial"/>
              </a:rPr>
              <a:t>is the lower bar?</a:t>
            </a:r>
            <a:endParaRPr sz="2400" dirty="0"/>
          </a:p>
          <a:p>
            <a:pPr marL="0" indent="0">
              <a:lnSpc>
                <a:spcPct val="100000"/>
              </a:lnSpc>
              <a:buNone/>
            </a:pPr>
            <a:endParaRPr sz="2400" dirty="0"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  <a:buNone/>
            </a:pPr>
            <a:endParaRPr sz="2400" dirty="0"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  <a:buNone/>
            </a:pPr>
            <a:endParaRPr sz="2400" dirty="0"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  <a:buNone/>
            </a:pPr>
            <a:endParaRPr sz="2400" dirty="0"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  <a:buNone/>
            </a:pPr>
            <a:endParaRPr sz="2400" dirty="0"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  <a:buNone/>
            </a:pPr>
            <a:endParaRPr sz="2400" dirty="0"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  <a:buNone/>
            </a:pPr>
            <a:endParaRPr sz="2400" dirty="0">
              <a:ea typeface="Arial"/>
              <a:cs typeface="Arial"/>
              <a:sym typeface="Arial"/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en-US" sz="2400" b="1" dirty="0">
                <a:ea typeface="Arial"/>
                <a:cs typeface="Arial"/>
                <a:sym typeface="Arial"/>
              </a:rPr>
              <a:t>Answer: </a:t>
            </a:r>
            <a:r>
              <a:rPr lang="en-US" sz="2400" dirty="0">
                <a:ea typeface="Arial"/>
                <a:cs typeface="Arial"/>
                <a:sym typeface="Arial"/>
              </a:rPr>
              <a:t> 2x</a:t>
            </a:r>
            <a:endParaRPr sz="2400" b="1" dirty="0">
              <a:ea typeface="Arial"/>
              <a:cs typeface="Arial"/>
              <a:sym typeface="Arial"/>
            </a:endParaRPr>
          </a:p>
        </p:txBody>
      </p:sp>
      <p:sp>
        <p:nvSpPr>
          <p:cNvPr id="488" name="Google Shape;488;p42"/>
          <p:cNvSpPr/>
          <p:nvPr/>
        </p:nvSpPr>
        <p:spPr>
          <a:xfrm>
            <a:off x="3862751" y="3352800"/>
            <a:ext cx="3657600" cy="304800"/>
          </a:xfrm>
          <a:prstGeom prst="rect">
            <a:avLst/>
          </a:prstGeom>
          <a:solidFill>
            <a:srgbClr val="D2533C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9" name="Google Shape;489;p42"/>
          <p:cNvSpPr/>
          <p:nvPr/>
        </p:nvSpPr>
        <p:spPr>
          <a:xfrm>
            <a:off x="3862751" y="4038600"/>
            <a:ext cx="7315200" cy="304800"/>
          </a:xfrm>
          <a:prstGeom prst="rect">
            <a:avLst/>
          </a:prstGeom>
          <a:solidFill>
            <a:srgbClr val="D2533C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0" name="Google Shape;490;p42"/>
          <p:cNvSpPr/>
          <p:nvPr/>
        </p:nvSpPr>
        <p:spPr>
          <a:xfrm>
            <a:off x="3862751" y="3352800"/>
            <a:ext cx="3657600" cy="304800"/>
          </a:xfrm>
          <a:prstGeom prst="rect">
            <a:avLst/>
          </a:prstGeom>
          <a:noFill/>
          <a:ln w="3810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31C5642-2684-C0C2-B424-9BCE06CB1EF9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Attentive processing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5" name="Google Shape;495;p43"/>
          <p:cNvGrpSpPr/>
          <p:nvPr/>
        </p:nvGrpSpPr>
        <p:grpSpPr>
          <a:xfrm>
            <a:off x="7595681" y="2526324"/>
            <a:ext cx="1828800" cy="1828800"/>
            <a:chOff x="4495800" y="2895600"/>
            <a:chExt cx="1828800" cy="1828800"/>
          </a:xfrm>
        </p:grpSpPr>
        <p:sp>
          <p:nvSpPr>
            <p:cNvPr id="496" name="Google Shape;496;p43"/>
            <p:cNvSpPr/>
            <p:nvPr/>
          </p:nvSpPr>
          <p:spPr>
            <a:xfrm>
              <a:off x="4495800" y="3810000"/>
              <a:ext cx="914400" cy="914400"/>
            </a:xfrm>
            <a:prstGeom prst="rect">
              <a:avLst/>
            </a:prstGeom>
            <a:solidFill>
              <a:schemeClr val="lt1"/>
            </a:solidFill>
            <a:ln w="38100" cap="flat" cmpd="sng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" name="Google Shape;497;p43"/>
            <p:cNvSpPr/>
            <p:nvPr/>
          </p:nvSpPr>
          <p:spPr>
            <a:xfrm>
              <a:off x="5410200" y="3810000"/>
              <a:ext cx="914400" cy="914400"/>
            </a:xfrm>
            <a:prstGeom prst="rect">
              <a:avLst/>
            </a:prstGeom>
            <a:solidFill>
              <a:schemeClr val="lt1"/>
            </a:solidFill>
            <a:ln w="38100" cap="flat" cmpd="sng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" name="Google Shape;498;p43"/>
            <p:cNvSpPr/>
            <p:nvPr/>
          </p:nvSpPr>
          <p:spPr>
            <a:xfrm>
              <a:off x="4495800" y="2895600"/>
              <a:ext cx="914400" cy="914400"/>
            </a:xfrm>
            <a:prstGeom prst="rect">
              <a:avLst/>
            </a:prstGeom>
            <a:solidFill>
              <a:schemeClr val="lt1"/>
            </a:solidFill>
            <a:ln w="38100" cap="flat" cmpd="sng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" name="Google Shape;499;p43"/>
            <p:cNvSpPr/>
            <p:nvPr/>
          </p:nvSpPr>
          <p:spPr>
            <a:xfrm>
              <a:off x="5410200" y="2895600"/>
              <a:ext cx="914400" cy="914400"/>
            </a:xfrm>
            <a:prstGeom prst="rect">
              <a:avLst/>
            </a:prstGeom>
            <a:solidFill>
              <a:schemeClr val="lt1"/>
            </a:solidFill>
            <a:ln w="38100" cap="flat" cmpd="sng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01" name="Google Shape;501;p43"/>
          <p:cNvSpPr txBox="1">
            <a:spLocks noGrp="1"/>
          </p:cNvSpPr>
          <p:nvPr>
            <p:ph type="body" idx="1"/>
          </p:nvPr>
        </p:nvSpPr>
        <p:spPr>
          <a:xfrm>
            <a:off x="3557081" y="1230924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b="1" dirty="0">
                <a:ea typeface="Arial"/>
                <a:cs typeface="Arial"/>
                <a:sym typeface="Arial"/>
              </a:rPr>
              <a:t>Question: </a:t>
            </a:r>
            <a:r>
              <a:rPr lang="en-US" sz="2400" dirty="0">
                <a:ea typeface="Arial"/>
                <a:cs typeface="Arial"/>
                <a:sym typeface="Arial"/>
              </a:rPr>
              <a:t>How much </a:t>
            </a:r>
            <a:r>
              <a:rPr lang="en-US" sz="2400" b="1" dirty="0">
                <a:ea typeface="Arial"/>
                <a:cs typeface="Arial"/>
                <a:sym typeface="Arial"/>
              </a:rPr>
              <a:t>bigger </a:t>
            </a:r>
            <a:r>
              <a:rPr lang="en-US" sz="2400" dirty="0">
                <a:ea typeface="Arial"/>
                <a:cs typeface="Arial"/>
                <a:sym typeface="Arial"/>
              </a:rPr>
              <a:t>is the right square?</a:t>
            </a:r>
            <a:endParaRPr sz="2400" dirty="0"/>
          </a:p>
          <a:p>
            <a:pPr marL="0" indent="0">
              <a:lnSpc>
                <a:spcPct val="100000"/>
              </a:lnSpc>
              <a:buNone/>
            </a:pPr>
            <a:endParaRPr sz="2400" dirty="0"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  <a:buNone/>
            </a:pPr>
            <a:endParaRPr sz="2400" dirty="0"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  <a:buNone/>
            </a:pPr>
            <a:endParaRPr sz="2400" dirty="0"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  <a:buNone/>
            </a:pPr>
            <a:endParaRPr sz="2400" dirty="0"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  <a:buNone/>
            </a:pPr>
            <a:endParaRPr sz="2400" dirty="0"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  <a:buNone/>
            </a:pPr>
            <a:endParaRPr sz="2400" dirty="0"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  <a:buNone/>
            </a:pPr>
            <a:endParaRPr sz="2400" dirty="0">
              <a:ea typeface="Arial"/>
              <a:cs typeface="Arial"/>
              <a:sym typeface="Arial"/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en-US" sz="2400" b="1" dirty="0">
                <a:ea typeface="Arial"/>
                <a:cs typeface="Arial"/>
                <a:sym typeface="Arial"/>
              </a:rPr>
              <a:t>Answer: </a:t>
            </a:r>
            <a:r>
              <a:rPr lang="en-US" sz="2400" dirty="0">
                <a:ea typeface="Arial"/>
                <a:cs typeface="Arial"/>
                <a:sym typeface="Arial"/>
              </a:rPr>
              <a:t> 4x</a:t>
            </a:r>
            <a:endParaRPr sz="2400" b="1" dirty="0">
              <a:ea typeface="Arial"/>
              <a:cs typeface="Arial"/>
              <a:sym typeface="Arial"/>
            </a:endParaRPr>
          </a:p>
        </p:txBody>
      </p:sp>
      <p:sp>
        <p:nvSpPr>
          <p:cNvPr id="502" name="Google Shape;502;p43"/>
          <p:cNvSpPr/>
          <p:nvPr/>
        </p:nvSpPr>
        <p:spPr>
          <a:xfrm>
            <a:off x="5843081" y="2983524"/>
            <a:ext cx="914400" cy="914400"/>
          </a:xfrm>
          <a:prstGeom prst="rect">
            <a:avLst/>
          </a:prstGeom>
          <a:solidFill>
            <a:schemeClr val="dk2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3" name="Google Shape;503;p43"/>
          <p:cNvSpPr/>
          <p:nvPr/>
        </p:nvSpPr>
        <p:spPr>
          <a:xfrm>
            <a:off x="7595681" y="2526324"/>
            <a:ext cx="1828800" cy="1828800"/>
          </a:xfrm>
          <a:prstGeom prst="rect">
            <a:avLst/>
          </a:prstGeom>
          <a:solidFill>
            <a:schemeClr val="dk2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DB60FBF-36CA-019D-1BFC-3A738FB1BBC6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Attentive processing</a:t>
            </a:r>
          </a:p>
        </p:txBody>
      </p:sp>
      <p:sp>
        <p:nvSpPr>
          <p:cNvPr id="7" name="Google Shape;486;p42">
            <a:extLst>
              <a:ext uri="{FF2B5EF4-FFF2-40B4-BE49-F238E27FC236}">
                <a16:creationId xmlns:a16="http://schemas.microsoft.com/office/drawing/2014/main" id="{72947F9C-D8B0-3A9C-8D19-4FDCB7E4C5CC}"/>
              </a:ext>
            </a:extLst>
          </p:cNvPr>
          <p:cNvSpPr txBox="1">
            <a:spLocks/>
          </p:cNvSpPr>
          <p:nvPr/>
        </p:nvSpPr>
        <p:spPr>
          <a:xfrm>
            <a:off x="3557081" y="240324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8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Arial"/>
                <a:cs typeface="Arial"/>
                <a:sym typeface="Arial"/>
              </a:rPr>
              <a:t>Magnitude estimation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8" name="Google Shape;508;p44"/>
          <p:cNvGrpSpPr/>
          <p:nvPr/>
        </p:nvGrpSpPr>
        <p:grpSpPr>
          <a:xfrm>
            <a:off x="4623881" y="1916724"/>
            <a:ext cx="3200400" cy="3200400"/>
            <a:chOff x="4648200" y="1676400"/>
            <a:chExt cx="3200400" cy="3200400"/>
          </a:xfrm>
        </p:grpSpPr>
        <p:sp>
          <p:nvSpPr>
            <p:cNvPr id="509" name="Google Shape;509;p44"/>
            <p:cNvSpPr/>
            <p:nvPr/>
          </p:nvSpPr>
          <p:spPr>
            <a:xfrm flipH="1">
              <a:off x="6477000" y="3505200"/>
              <a:ext cx="1066800" cy="1066800"/>
            </a:xfrm>
            <a:prstGeom prst="cube">
              <a:avLst>
                <a:gd name="adj" fmla="val 15206"/>
              </a:avLst>
            </a:prstGeom>
            <a:noFill/>
            <a:ln w="38100" cap="flat" cmpd="sng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" name="Google Shape;510;p44"/>
            <p:cNvSpPr/>
            <p:nvPr/>
          </p:nvSpPr>
          <p:spPr>
            <a:xfrm flipH="1">
              <a:off x="5562600" y="3505200"/>
              <a:ext cx="1066800" cy="1066800"/>
            </a:xfrm>
            <a:prstGeom prst="cube">
              <a:avLst>
                <a:gd name="adj" fmla="val 15206"/>
              </a:avLst>
            </a:prstGeom>
            <a:noFill/>
            <a:ln w="38100" cap="flat" cmpd="sng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" name="Google Shape;511;p44"/>
            <p:cNvSpPr/>
            <p:nvPr/>
          </p:nvSpPr>
          <p:spPr>
            <a:xfrm flipH="1">
              <a:off x="4648200" y="3505200"/>
              <a:ext cx="1066800" cy="1066800"/>
            </a:xfrm>
            <a:prstGeom prst="cube">
              <a:avLst>
                <a:gd name="adj" fmla="val 15206"/>
              </a:avLst>
            </a:prstGeom>
            <a:noFill/>
            <a:ln w="38100" cap="flat" cmpd="sng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" name="Google Shape;512;p44"/>
            <p:cNvSpPr/>
            <p:nvPr/>
          </p:nvSpPr>
          <p:spPr>
            <a:xfrm flipH="1">
              <a:off x="6629400" y="3657600"/>
              <a:ext cx="1066800" cy="1066800"/>
            </a:xfrm>
            <a:prstGeom prst="cube">
              <a:avLst>
                <a:gd name="adj" fmla="val 15206"/>
              </a:avLst>
            </a:prstGeom>
            <a:noFill/>
            <a:ln w="38100" cap="flat" cmpd="sng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" name="Google Shape;513;p44"/>
            <p:cNvSpPr/>
            <p:nvPr/>
          </p:nvSpPr>
          <p:spPr>
            <a:xfrm flipH="1">
              <a:off x="5715000" y="3657600"/>
              <a:ext cx="1066800" cy="1066800"/>
            </a:xfrm>
            <a:prstGeom prst="cube">
              <a:avLst>
                <a:gd name="adj" fmla="val 15206"/>
              </a:avLst>
            </a:prstGeom>
            <a:noFill/>
            <a:ln w="38100" cap="flat" cmpd="sng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" name="Google Shape;514;p44"/>
            <p:cNvSpPr/>
            <p:nvPr/>
          </p:nvSpPr>
          <p:spPr>
            <a:xfrm flipH="1">
              <a:off x="4800600" y="3657600"/>
              <a:ext cx="1066800" cy="1066800"/>
            </a:xfrm>
            <a:prstGeom prst="cube">
              <a:avLst>
                <a:gd name="adj" fmla="val 15206"/>
              </a:avLst>
            </a:prstGeom>
            <a:noFill/>
            <a:ln w="38100" cap="flat" cmpd="sng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" name="Google Shape;515;p44"/>
            <p:cNvSpPr/>
            <p:nvPr/>
          </p:nvSpPr>
          <p:spPr>
            <a:xfrm flipH="1">
              <a:off x="6781800" y="3810000"/>
              <a:ext cx="1066800" cy="1066800"/>
            </a:xfrm>
            <a:prstGeom prst="cube">
              <a:avLst>
                <a:gd name="adj" fmla="val 15206"/>
              </a:avLst>
            </a:prstGeom>
            <a:noFill/>
            <a:ln w="38100" cap="flat" cmpd="sng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" name="Google Shape;516;p44"/>
            <p:cNvSpPr/>
            <p:nvPr/>
          </p:nvSpPr>
          <p:spPr>
            <a:xfrm flipH="1">
              <a:off x="5867400" y="3810000"/>
              <a:ext cx="1066800" cy="1066800"/>
            </a:xfrm>
            <a:prstGeom prst="cube">
              <a:avLst>
                <a:gd name="adj" fmla="val 15206"/>
              </a:avLst>
            </a:prstGeom>
            <a:noFill/>
            <a:ln w="38100" cap="flat" cmpd="sng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" name="Google Shape;517;p44"/>
            <p:cNvSpPr/>
            <p:nvPr/>
          </p:nvSpPr>
          <p:spPr>
            <a:xfrm flipH="1">
              <a:off x="4953000" y="3810000"/>
              <a:ext cx="1066800" cy="1066800"/>
            </a:xfrm>
            <a:prstGeom prst="cube">
              <a:avLst>
                <a:gd name="adj" fmla="val 15206"/>
              </a:avLst>
            </a:prstGeom>
            <a:noFill/>
            <a:ln w="38100" cap="flat" cmpd="sng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" name="Google Shape;518;p44"/>
            <p:cNvSpPr/>
            <p:nvPr/>
          </p:nvSpPr>
          <p:spPr>
            <a:xfrm flipH="1">
              <a:off x="6477000" y="2590800"/>
              <a:ext cx="1066800" cy="1066800"/>
            </a:xfrm>
            <a:prstGeom prst="cube">
              <a:avLst>
                <a:gd name="adj" fmla="val 15206"/>
              </a:avLst>
            </a:prstGeom>
            <a:noFill/>
            <a:ln w="38100" cap="flat" cmpd="sng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9" name="Google Shape;519;p44"/>
            <p:cNvSpPr/>
            <p:nvPr/>
          </p:nvSpPr>
          <p:spPr>
            <a:xfrm flipH="1">
              <a:off x="5562600" y="2590800"/>
              <a:ext cx="1066800" cy="1066800"/>
            </a:xfrm>
            <a:prstGeom prst="cube">
              <a:avLst>
                <a:gd name="adj" fmla="val 15206"/>
              </a:avLst>
            </a:prstGeom>
            <a:noFill/>
            <a:ln w="38100" cap="flat" cmpd="sng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0" name="Google Shape;520;p44"/>
            <p:cNvSpPr/>
            <p:nvPr/>
          </p:nvSpPr>
          <p:spPr>
            <a:xfrm flipH="1">
              <a:off x="4648200" y="2590800"/>
              <a:ext cx="1066800" cy="1066800"/>
            </a:xfrm>
            <a:prstGeom prst="cube">
              <a:avLst>
                <a:gd name="adj" fmla="val 15206"/>
              </a:avLst>
            </a:prstGeom>
            <a:noFill/>
            <a:ln w="38100" cap="flat" cmpd="sng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1" name="Google Shape;521;p44"/>
            <p:cNvSpPr/>
            <p:nvPr/>
          </p:nvSpPr>
          <p:spPr>
            <a:xfrm flipH="1">
              <a:off x="6629400" y="2743200"/>
              <a:ext cx="1066800" cy="1066800"/>
            </a:xfrm>
            <a:prstGeom prst="cube">
              <a:avLst>
                <a:gd name="adj" fmla="val 15206"/>
              </a:avLst>
            </a:prstGeom>
            <a:noFill/>
            <a:ln w="38100" cap="flat" cmpd="sng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2" name="Google Shape;522;p44"/>
            <p:cNvSpPr/>
            <p:nvPr/>
          </p:nvSpPr>
          <p:spPr>
            <a:xfrm flipH="1">
              <a:off x="5715000" y="2743200"/>
              <a:ext cx="1066800" cy="1066800"/>
            </a:xfrm>
            <a:prstGeom prst="cube">
              <a:avLst>
                <a:gd name="adj" fmla="val 15206"/>
              </a:avLst>
            </a:prstGeom>
            <a:noFill/>
            <a:ln w="38100" cap="flat" cmpd="sng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3" name="Google Shape;523;p44"/>
            <p:cNvSpPr/>
            <p:nvPr/>
          </p:nvSpPr>
          <p:spPr>
            <a:xfrm flipH="1">
              <a:off x="4800600" y="2743200"/>
              <a:ext cx="1066800" cy="1066800"/>
            </a:xfrm>
            <a:prstGeom prst="cube">
              <a:avLst>
                <a:gd name="adj" fmla="val 15206"/>
              </a:avLst>
            </a:prstGeom>
            <a:noFill/>
            <a:ln w="38100" cap="flat" cmpd="sng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" name="Google Shape;524;p44"/>
            <p:cNvSpPr/>
            <p:nvPr/>
          </p:nvSpPr>
          <p:spPr>
            <a:xfrm flipH="1">
              <a:off x="6781800" y="2895600"/>
              <a:ext cx="1066800" cy="1066800"/>
            </a:xfrm>
            <a:prstGeom prst="cube">
              <a:avLst>
                <a:gd name="adj" fmla="val 15206"/>
              </a:avLst>
            </a:prstGeom>
            <a:noFill/>
            <a:ln w="38100" cap="flat" cmpd="sng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" name="Google Shape;525;p44"/>
            <p:cNvSpPr/>
            <p:nvPr/>
          </p:nvSpPr>
          <p:spPr>
            <a:xfrm flipH="1">
              <a:off x="5867400" y="2895600"/>
              <a:ext cx="1066800" cy="1066800"/>
            </a:xfrm>
            <a:prstGeom prst="cube">
              <a:avLst>
                <a:gd name="adj" fmla="val 15206"/>
              </a:avLst>
            </a:prstGeom>
            <a:noFill/>
            <a:ln w="38100" cap="flat" cmpd="sng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6" name="Google Shape;526;p44"/>
            <p:cNvSpPr/>
            <p:nvPr/>
          </p:nvSpPr>
          <p:spPr>
            <a:xfrm flipH="1">
              <a:off x="4953000" y="2895600"/>
              <a:ext cx="1066800" cy="1066800"/>
            </a:xfrm>
            <a:prstGeom prst="cube">
              <a:avLst>
                <a:gd name="adj" fmla="val 15206"/>
              </a:avLst>
            </a:prstGeom>
            <a:noFill/>
            <a:ln w="38100" cap="flat" cmpd="sng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" name="Google Shape;527;p44"/>
            <p:cNvSpPr/>
            <p:nvPr/>
          </p:nvSpPr>
          <p:spPr>
            <a:xfrm flipH="1">
              <a:off x="6477000" y="1676400"/>
              <a:ext cx="1066800" cy="1066800"/>
            </a:xfrm>
            <a:prstGeom prst="cube">
              <a:avLst>
                <a:gd name="adj" fmla="val 15206"/>
              </a:avLst>
            </a:prstGeom>
            <a:noFill/>
            <a:ln w="38100" cap="flat" cmpd="sng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" name="Google Shape;528;p44"/>
            <p:cNvSpPr/>
            <p:nvPr/>
          </p:nvSpPr>
          <p:spPr>
            <a:xfrm flipH="1">
              <a:off x="5562600" y="1676400"/>
              <a:ext cx="1066800" cy="1066800"/>
            </a:xfrm>
            <a:prstGeom prst="cube">
              <a:avLst>
                <a:gd name="adj" fmla="val 15206"/>
              </a:avLst>
            </a:prstGeom>
            <a:noFill/>
            <a:ln w="38100" cap="flat" cmpd="sng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9" name="Google Shape;529;p44"/>
            <p:cNvSpPr/>
            <p:nvPr/>
          </p:nvSpPr>
          <p:spPr>
            <a:xfrm flipH="1">
              <a:off x="4648200" y="1676400"/>
              <a:ext cx="1066800" cy="1066800"/>
            </a:xfrm>
            <a:prstGeom prst="cube">
              <a:avLst>
                <a:gd name="adj" fmla="val 15206"/>
              </a:avLst>
            </a:prstGeom>
            <a:noFill/>
            <a:ln w="38100" cap="flat" cmpd="sng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" name="Google Shape;530;p44"/>
            <p:cNvSpPr/>
            <p:nvPr/>
          </p:nvSpPr>
          <p:spPr>
            <a:xfrm flipH="1">
              <a:off x="6629400" y="1828800"/>
              <a:ext cx="1066800" cy="1066800"/>
            </a:xfrm>
            <a:prstGeom prst="cube">
              <a:avLst>
                <a:gd name="adj" fmla="val 15206"/>
              </a:avLst>
            </a:prstGeom>
            <a:noFill/>
            <a:ln w="38100" cap="flat" cmpd="sng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1" name="Google Shape;531;p44"/>
            <p:cNvSpPr/>
            <p:nvPr/>
          </p:nvSpPr>
          <p:spPr>
            <a:xfrm flipH="1">
              <a:off x="5715000" y="1828800"/>
              <a:ext cx="1066800" cy="1066800"/>
            </a:xfrm>
            <a:prstGeom prst="cube">
              <a:avLst>
                <a:gd name="adj" fmla="val 15206"/>
              </a:avLst>
            </a:prstGeom>
            <a:noFill/>
            <a:ln w="38100" cap="flat" cmpd="sng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2" name="Google Shape;532;p44"/>
            <p:cNvSpPr/>
            <p:nvPr/>
          </p:nvSpPr>
          <p:spPr>
            <a:xfrm flipH="1">
              <a:off x="4800600" y="1828800"/>
              <a:ext cx="1066800" cy="1066800"/>
            </a:xfrm>
            <a:prstGeom prst="cube">
              <a:avLst>
                <a:gd name="adj" fmla="val 15206"/>
              </a:avLst>
            </a:prstGeom>
            <a:noFill/>
            <a:ln w="38100" cap="flat" cmpd="sng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" name="Google Shape;533;p44"/>
            <p:cNvSpPr/>
            <p:nvPr/>
          </p:nvSpPr>
          <p:spPr>
            <a:xfrm flipH="1">
              <a:off x="6781800" y="1981200"/>
              <a:ext cx="1066800" cy="1066800"/>
            </a:xfrm>
            <a:prstGeom prst="cube">
              <a:avLst>
                <a:gd name="adj" fmla="val 15206"/>
              </a:avLst>
            </a:prstGeom>
            <a:noFill/>
            <a:ln w="38100" cap="flat" cmpd="sng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" name="Google Shape;534;p44"/>
            <p:cNvSpPr/>
            <p:nvPr/>
          </p:nvSpPr>
          <p:spPr>
            <a:xfrm flipH="1">
              <a:off x="5867400" y="1981200"/>
              <a:ext cx="1066800" cy="1066800"/>
            </a:xfrm>
            <a:prstGeom prst="cube">
              <a:avLst>
                <a:gd name="adj" fmla="val 15206"/>
              </a:avLst>
            </a:prstGeom>
            <a:noFill/>
            <a:ln w="38100" cap="flat" cmpd="sng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5" name="Google Shape;535;p44"/>
            <p:cNvSpPr/>
            <p:nvPr/>
          </p:nvSpPr>
          <p:spPr>
            <a:xfrm flipH="1">
              <a:off x="4953000" y="1981200"/>
              <a:ext cx="1066800" cy="1066800"/>
            </a:xfrm>
            <a:prstGeom prst="cube">
              <a:avLst>
                <a:gd name="adj" fmla="val 15206"/>
              </a:avLst>
            </a:prstGeom>
            <a:noFill/>
            <a:ln w="38100" cap="flat" cmpd="sng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37" name="Google Shape;537;p44"/>
          <p:cNvSpPr txBox="1">
            <a:spLocks noGrp="1"/>
          </p:cNvSpPr>
          <p:nvPr>
            <p:ph type="body" idx="1"/>
          </p:nvPr>
        </p:nvSpPr>
        <p:spPr>
          <a:xfrm>
            <a:off x="3557081" y="1230924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b="1" dirty="0">
                <a:ea typeface="Arial"/>
                <a:cs typeface="Arial"/>
                <a:sym typeface="Arial"/>
              </a:rPr>
              <a:t>Question: </a:t>
            </a:r>
            <a:r>
              <a:rPr lang="en-US" sz="2400" dirty="0">
                <a:ea typeface="Arial"/>
                <a:cs typeface="Arial"/>
                <a:sym typeface="Arial"/>
              </a:rPr>
              <a:t>How much </a:t>
            </a:r>
            <a:r>
              <a:rPr lang="en-US" sz="2400" b="1" dirty="0">
                <a:ea typeface="Arial"/>
                <a:cs typeface="Arial"/>
                <a:sym typeface="Arial"/>
              </a:rPr>
              <a:t>bigger </a:t>
            </a:r>
            <a:r>
              <a:rPr lang="en-US" sz="2400" dirty="0">
                <a:ea typeface="Arial"/>
                <a:cs typeface="Arial"/>
                <a:sym typeface="Arial"/>
              </a:rPr>
              <a:t>is the left cube?</a:t>
            </a:r>
            <a:endParaRPr sz="2400" dirty="0"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  <a:buNone/>
            </a:pPr>
            <a:endParaRPr sz="2400" dirty="0"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  <a:buNone/>
            </a:pPr>
            <a:endParaRPr sz="2400" dirty="0"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  <a:buNone/>
            </a:pPr>
            <a:endParaRPr sz="2400" dirty="0"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  <a:buNone/>
            </a:pPr>
            <a:endParaRPr sz="2400" dirty="0"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  <a:buNone/>
            </a:pPr>
            <a:endParaRPr sz="2400" dirty="0"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  <a:buNone/>
            </a:pPr>
            <a:endParaRPr sz="2400" dirty="0"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  <a:buNone/>
            </a:pPr>
            <a:endParaRPr sz="2400" dirty="0">
              <a:ea typeface="Arial"/>
              <a:cs typeface="Arial"/>
              <a:sym typeface="Arial"/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en-US" sz="2400" b="1" dirty="0">
                <a:ea typeface="Arial"/>
                <a:cs typeface="Arial"/>
                <a:sym typeface="Arial"/>
              </a:rPr>
              <a:t>Answer: </a:t>
            </a:r>
            <a:r>
              <a:rPr lang="en-US" sz="2400" dirty="0">
                <a:ea typeface="Arial"/>
                <a:cs typeface="Arial"/>
                <a:sym typeface="Arial"/>
              </a:rPr>
              <a:t> 27x</a:t>
            </a:r>
            <a:endParaRPr sz="2400" b="1" dirty="0">
              <a:ea typeface="Arial"/>
              <a:cs typeface="Arial"/>
              <a:sym typeface="Arial"/>
            </a:endParaRPr>
          </a:p>
          <a:p>
            <a:pPr indent="-53339">
              <a:lnSpc>
                <a:spcPct val="100000"/>
              </a:lnSpc>
              <a:buSzPts val="2040"/>
              <a:buNone/>
            </a:pPr>
            <a:endParaRPr sz="2400" dirty="0">
              <a:ea typeface="Arial"/>
              <a:cs typeface="Arial"/>
              <a:sym typeface="Arial"/>
            </a:endParaRPr>
          </a:p>
        </p:txBody>
      </p:sp>
      <p:sp>
        <p:nvSpPr>
          <p:cNvPr id="538" name="Google Shape;538;p44"/>
          <p:cNvSpPr/>
          <p:nvPr/>
        </p:nvSpPr>
        <p:spPr>
          <a:xfrm flipH="1">
            <a:off x="4623881" y="1916724"/>
            <a:ext cx="3200400" cy="3200400"/>
          </a:xfrm>
          <a:prstGeom prst="cube">
            <a:avLst>
              <a:gd name="adj" fmla="val 15206"/>
            </a:avLst>
          </a:prstGeom>
          <a:solidFill>
            <a:schemeClr val="dk2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9" name="Google Shape;539;p44"/>
          <p:cNvSpPr/>
          <p:nvPr/>
        </p:nvSpPr>
        <p:spPr>
          <a:xfrm flipH="1">
            <a:off x="9043481" y="3135924"/>
            <a:ext cx="1066800" cy="1066800"/>
          </a:xfrm>
          <a:prstGeom prst="cube">
            <a:avLst>
              <a:gd name="adj" fmla="val 15206"/>
            </a:avLst>
          </a:prstGeom>
          <a:solidFill>
            <a:schemeClr val="dk2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331C550-9D83-5C6F-B9F7-012D000E6109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Attentive processing</a:t>
            </a:r>
          </a:p>
        </p:txBody>
      </p:sp>
      <p:sp>
        <p:nvSpPr>
          <p:cNvPr id="6" name="Google Shape;486;p42">
            <a:extLst>
              <a:ext uri="{FF2B5EF4-FFF2-40B4-BE49-F238E27FC236}">
                <a16:creationId xmlns:a16="http://schemas.microsoft.com/office/drawing/2014/main" id="{4D7A3CE9-EF09-6B74-FA64-74B5F74242E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557081" y="240324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Arial"/>
                <a:cs typeface="Arial"/>
                <a:sym typeface="Arial"/>
              </a:rPr>
              <a:t>Magnitude estimation</a:t>
            </a:r>
            <a:endParaRPr sz="28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44" name="Google Shape;544;p45"/>
          <p:cNvCxnSpPr/>
          <p:nvPr/>
        </p:nvCxnSpPr>
        <p:spPr>
          <a:xfrm rot="10800000" flipH="1">
            <a:off x="4308231" y="1688123"/>
            <a:ext cx="4267200" cy="4267200"/>
          </a:xfrm>
          <a:prstGeom prst="straightConnector1">
            <a:avLst/>
          </a:prstGeom>
          <a:noFill/>
          <a:ln w="12700" cap="rnd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545" name="Google Shape;545;p45"/>
          <p:cNvSpPr txBox="1">
            <a:spLocks noGrp="1"/>
          </p:cNvSpPr>
          <p:nvPr>
            <p:ph type="title"/>
          </p:nvPr>
        </p:nvSpPr>
        <p:spPr>
          <a:xfrm>
            <a:off x="3622431" y="240323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/>
                <a:sym typeface="Arial"/>
              </a:rPr>
              <a:t>“Apparent” magnitude</a:t>
            </a:r>
            <a:endParaRPr sz="28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cs typeface="Arial"/>
              <a:sym typeface="Arial"/>
            </a:endParaRPr>
          </a:p>
        </p:txBody>
      </p:sp>
      <p:sp>
        <p:nvSpPr>
          <p:cNvPr id="546" name="Google Shape;546;p45"/>
          <p:cNvSpPr/>
          <p:nvPr/>
        </p:nvSpPr>
        <p:spPr>
          <a:xfrm>
            <a:off x="5257800" y="6581002"/>
            <a:ext cx="541020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r"/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http://makingmaps.net/2007/08/28/perceptual-scaling-of-map-symbols/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7" name="Google Shape;547;p45"/>
          <p:cNvSpPr/>
          <p:nvPr/>
        </p:nvSpPr>
        <p:spPr>
          <a:xfrm>
            <a:off x="4308231" y="1611923"/>
            <a:ext cx="4343400" cy="4343400"/>
          </a:xfrm>
          <a:prstGeom prst="rect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48" name="Google Shape;548;p45"/>
          <p:cNvCxnSpPr/>
          <p:nvPr/>
        </p:nvCxnSpPr>
        <p:spPr>
          <a:xfrm rot="10800000" flipH="1">
            <a:off x="4308231" y="1688123"/>
            <a:ext cx="4267200" cy="4267200"/>
          </a:xfrm>
          <a:prstGeom prst="straightConnector1">
            <a:avLst/>
          </a:prstGeom>
          <a:noFill/>
          <a:ln w="57150" cap="rnd" cmpd="sng">
            <a:solidFill>
              <a:srgbClr val="00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549" name="Google Shape;549;p45"/>
          <p:cNvSpPr/>
          <p:nvPr/>
        </p:nvSpPr>
        <p:spPr>
          <a:xfrm>
            <a:off x="4305008" y="3311814"/>
            <a:ext cx="4287734" cy="264875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120000"/>
                </a:moveTo>
                <a:cubicBezTo>
                  <a:pt x="23696" y="89672"/>
                  <a:pt x="41670" y="64754"/>
                  <a:pt x="61670" y="44754"/>
                </a:cubicBezTo>
                <a:cubicBezTo>
                  <a:pt x="81670" y="24754"/>
                  <a:pt x="120000" y="0"/>
                  <a:pt x="120000" y="0"/>
                </a:cubicBezTo>
              </a:path>
            </a:pathLst>
          </a:custGeom>
          <a:noFill/>
          <a:ln w="571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0" name="Google Shape;550;p45"/>
          <p:cNvSpPr/>
          <p:nvPr/>
        </p:nvSpPr>
        <p:spPr>
          <a:xfrm>
            <a:off x="4319087" y="4471157"/>
            <a:ext cx="4298589" cy="147635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120000"/>
                </a:moveTo>
                <a:cubicBezTo>
                  <a:pt x="25454" y="71764"/>
                  <a:pt x="42727" y="44705"/>
                  <a:pt x="62727" y="24705"/>
                </a:cubicBezTo>
                <a:cubicBezTo>
                  <a:pt x="82727" y="4705"/>
                  <a:pt x="120000" y="0"/>
                  <a:pt x="120000" y="0"/>
                </a:cubicBezTo>
              </a:path>
            </a:pathLst>
          </a:custGeom>
          <a:noFill/>
          <a:ln w="571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51" name="Google Shape;551;p45"/>
          <p:cNvGrpSpPr/>
          <p:nvPr/>
        </p:nvGrpSpPr>
        <p:grpSpPr>
          <a:xfrm>
            <a:off x="8789377" y="1535723"/>
            <a:ext cx="2093390" cy="738664"/>
            <a:chOff x="5624146" y="1524000"/>
            <a:chExt cx="2093390" cy="738664"/>
          </a:xfrm>
        </p:grpSpPr>
        <p:sp>
          <p:nvSpPr>
            <p:cNvPr id="552" name="Google Shape;552;p45"/>
            <p:cNvSpPr/>
            <p:nvPr/>
          </p:nvSpPr>
          <p:spPr>
            <a:xfrm>
              <a:off x="6934200" y="1661160"/>
              <a:ext cx="457200" cy="91440"/>
            </a:xfrm>
            <a:prstGeom prst="rect">
              <a:avLst/>
            </a:prstGeom>
            <a:solidFill>
              <a:schemeClr val="dk2"/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3" name="Google Shape;553;p45"/>
            <p:cNvSpPr/>
            <p:nvPr/>
          </p:nvSpPr>
          <p:spPr>
            <a:xfrm>
              <a:off x="6705600" y="2133600"/>
              <a:ext cx="914400" cy="91440"/>
            </a:xfrm>
            <a:prstGeom prst="rect">
              <a:avLst/>
            </a:prstGeom>
            <a:solidFill>
              <a:schemeClr val="dk2"/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4" name="Google Shape;554;p45"/>
            <p:cNvSpPr/>
            <p:nvPr/>
          </p:nvSpPr>
          <p:spPr>
            <a:xfrm>
              <a:off x="7086600" y="1889760"/>
              <a:ext cx="630936" cy="91440"/>
            </a:xfrm>
            <a:prstGeom prst="rect">
              <a:avLst/>
            </a:prstGeom>
            <a:solidFill>
              <a:schemeClr val="dk2"/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5" name="Google Shape;555;p45"/>
            <p:cNvSpPr/>
            <p:nvPr/>
          </p:nvSpPr>
          <p:spPr>
            <a:xfrm>
              <a:off x="6751320" y="1889760"/>
              <a:ext cx="182880" cy="91440"/>
            </a:xfrm>
            <a:prstGeom prst="rect">
              <a:avLst/>
            </a:prstGeom>
            <a:solidFill>
              <a:schemeClr val="dk2"/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6" name="Google Shape;556;p45"/>
            <p:cNvSpPr txBox="1"/>
            <p:nvPr/>
          </p:nvSpPr>
          <p:spPr>
            <a:xfrm>
              <a:off x="5624146" y="1524000"/>
              <a:ext cx="890689" cy="7386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algn="ctr"/>
              <a:r>
                <a:rPr lang="en-US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Length</a:t>
              </a:r>
              <a:endParaRPr/>
            </a:p>
            <a:p>
              <a:pPr algn="ctr"/>
              <a:r>
                <a:rPr lang="en-US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estimate </a:t>
              </a:r>
              <a:endParaRPr/>
            </a:p>
            <a:p>
              <a:pPr algn="ctr"/>
              <a:r>
                <a:rPr lang="en-US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correctly</a:t>
              </a: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57" name="Google Shape;557;p45"/>
          <p:cNvGrpSpPr/>
          <p:nvPr/>
        </p:nvGrpSpPr>
        <p:grpSpPr>
          <a:xfrm>
            <a:off x="8851595" y="2602523"/>
            <a:ext cx="2086037" cy="1066800"/>
            <a:chOff x="5686363" y="2590800"/>
            <a:chExt cx="2086037" cy="1066800"/>
          </a:xfrm>
        </p:grpSpPr>
        <p:sp>
          <p:nvSpPr>
            <p:cNvPr id="558" name="Google Shape;558;p45"/>
            <p:cNvSpPr/>
            <p:nvPr/>
          </p:nvSpPr>
          <p:spPr>
            <a:xfrm>
              <a:off x="6781800" y="3352800"/>
              <a:ext cx="228600" cy="228600"/>
            </a:xfrm>
            <a:prstGeom prst="rect">
              <a:avLst/>
            </a:prstGeom>
            <a:solidFill>
              <a:schemeClr val="dk2"/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9" name="Google Shape;559;p45"/>
            <p:cNvSpPr/>
            <p:nvPr/>
          </p:nvSpPr>
          <p:spPr>
            <a:xfrm>
              <a:off x="6705600" y="2743200"/>
              <a:ext cx="381000" cy="381000"/>
            </a:xfrm>
            <a:prstGeom prst="rect">
              <a:avLst/>
            </a:prstGeom>
            <a:solidFill>
              <a:schemeClr val="dk2"/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0" name="Google Shape;560;p45"/>
            <p:cNvSpPr/>
            <p:nvPr/>
          </p:nvSpPr>
          <p:spPr>
            <a:xfrm>
              <a:off x="7239000" y="2590800"/>
              <a:ext cx="533400" cy="533400"/>
            </a:xfrm>
            <a:prstGeom prst="rect">
              <a:avLst/>
            </a:prstGeom>
            <a:solidFill>
              <a:schemeClr val="dk2"/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1" name="Google Shape;561;p45"/>
            <p:cNvSpPr/>
            <p:nvPr/>
          </p:nvSpPr>
          <p:spPr>
            <a:xfrm>
              <a:off x="7239000" y="3276600"/>
              <a:ext cx="381000" cy="381000"/>
            </a:xfrm>
            <a:prstGeom prst="rect">
              <a:avLst/>
            </a:prstGeom>
            <a:solidFill>
              <a:schemeClr val="dk2"/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2" name="Google Shape;562;p45"/>
            <p:cNvSpPr txBox="1"/>
            <p:nvPr/>
          </p:nvSpPr>
          <p:spPr>
            <a:xfrm>
              <a:off x="5686363" y="2819400"/>
              <a:ext cx="766255" cy="7386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algn="ctr"/>
              <a:r>
                <a:rPr lang="en-US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Area</a:t>
              </a:r>
              <a:endParaRPr/>
            </a:p>
            <a:p>
              <a:pPr algn="ctr"/>
              <a:r>
                <a:rPr lang="en-US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under-</a:t>
              </a:r>
              <a:endParaRPr/>
            </a:p>
            <a:p>
              <a:pPr algn="ctr"/>
              <a:r>
                <a:rPr lang="en-US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estimate</a:t>
              </a: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63" name="Google Shape;563;p45"/>
          <p:cNvGrpSpPr/>
          <p:nvPr/>
        </p:nvGrpSpPr>
        <p:grpSpPr>
          <a:xfrm>
            <a:off x="8751011" y="4126523"/>
            <a:ext cx="2262820" cy="1219200"/>
            <a:chOff x="5585780" y="4114800"/>
            <a:chExt cx="2262820" cy="1219200"/>
          </a:xfrm>
        </p:grpSpPr>
        <p:sp>
          <p:nvSpPr>
            <p:cNvPr id="564" name="Google Shape;564;p45"/>
            <p:cNvSpPr/>
            <p:nvPr/>
          </p:nvSpPr>
          <p:spPr>
            <a:xfrm flipH="1">
              <a:off x="6629400" y="4572000"/>
              <a:ext cx="457200" cy="457200"/>
            </a:xfrm>
            <a:prstGeom prst="cube">
              <a:avLst>
                <a:gd name="adj" fmla="val 15206"/>
              </a:avLst>
            </a:prstGeom>
            <a:solidFill>
              <a:schemeClr val="dk2"/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5" name="Google Shape;565;p45"/>
            <p:cNvSpPr/>
            <p:nvPr/>
          </p:nvSpPr>
          <p:spPr>
            <a:xfrm>
              <a:off x="7239000" y="4724400"/>
              <a:ext cx="609600" cy="609600"/>
            </a:xfrm>
            <a:prstGeom prst="cube">
              <a:avLst>
                <a:gd name="adj" fmla="val 15206"/>
              </a:avLst>
            </a:prstGeom>
            <a:solidFill>
              <a:schemeClr val="dk2"/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6" name="Google Shape;566;p45"/>
            <p:cNvSpPr/>
            <p:nvPr/>
          </p:nvSpPr>
          <p:spPr>
            <a:xfrm>
              <a:off x="7086600" y="4114800"/>
              <a:ext cx="381000" cy="381000"/>
            </a:xfrm>
            <a:prstGeom prst="cube">
              <a:avLst>
                <a:gd name="adj" fmla="val 15206"/>
              </a:avLst>
            </a:prstGeom>
            <a:solidFill>
              <a:schemeClr val="dk2"/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7" name="Google Shape;567;p45"/>
            <p:cNvSpPr/>
            <p:nvPr/>
          </p:nvSpPr>
          <p:spPr>
            <a:xfrm flipH="1">
              <a:off x="7620000" y="4267200"/>
              <a:ext cx="228600" cy="228600"/>
            </a:xfrm>
            <a:prstGeom prst="cube">
              <a:avLst>
                <a:gd name="adj" fmla="val 15206"/>
              </a:avLst>
            </a:prstGeom>
            <a:solidFill>
              <a:schemeClr val="dk2"/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8" name="Google Shape;568;p45"/>
            <p:cNvSpPr txBox="1"/>
            <p:nvPr/>
          </p:nvSpPr>
          <p:spPr>
            <a:xfrm>
              <a:off x="5585780" y="4267200"/>
              <a:ext cx="967420" cy="7386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algn="ctr"/>
              <a:r>
                <a:rPr lang="en-US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Volume</a:t>
              </a:r>
              <a:endParaRPr/>
            </a:p>
            <a:p>
              <a:pPr algn="ctr"/>
              <a:r>
                <a:rPr lang="en-US" sz="12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way</a:t>
              </a:r>
              <a:r>
                <a:rPr lang="en-US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under-</a:t>
              </a:r>
              <a:endParaRPr/>
            </a:p>
            <a:p>
              <a:pPr algn="ctr"/>
              <a:r>
                <a:rPr lang="en-US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estimate</a:t>
              </a: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69" name="Google Shape;569;p45"/>
          <p:cNvSpPr txBox="1"/>
          <p:nvPr/>
        </p:nvSpPr>
        <p:spPr>
          <a:xfrm rot="-5400000">
            <a:off x="3479218" y="3445445"/>
            <a:ext cx="105289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Actual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0" name="Google Shape;570;p45"/>
          <p:cNvSpPr txBox="1"/>
          <p:nvPr/>
        </p:nvSpPr>
        <p:spPr>
          <a:xfrm>
            <a:off x="5679831" y="5955324"/>
            <a:ext cx="155328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Perceived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1" name="Google Shape;571;p45"/>
          <p:cNvSpPr txBox="1"/>
          <p:nvPr/>
        </p:nvSpPr>
        <p:spPr>
          <a:xfrm rot="-2700000">
            <a:off x="4967257" y="3489103"/>
            <a:ext cx="263545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perfect correspondence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423332A-C084-AF26-3CB6-29CC2C654588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Attentive processing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78" name="Google Shape;578;p46"/>
          <p:cNvGraphicFramePr/>
          <p:nvPr>
            <p:extLst>
              <p:ext uri="{D42A27DB-BD31-4B8C-83A1-F6EECF244321}">
                <p14:modId xmlns:p14="http://schemas.microsoft.com/office/powerpoint/2010/main" val="2783548481"/>
              </p:ext>
            </p:extLst>
          </p:nvPr>
        </p:nvGraphicFramePr>
        <p:xfrm>
          <a:off x="3434862" y="1371740"/>
          <a:ext cx="8001000" cy="472949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600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87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u="none" strike="noStrike" cap="none"/>
                    </a:p>
                  </a:txBody>
                  <a:tcPr marL="91450" marR="91450" marT="45725" marB="45725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Perceived as </a:t>
                      </a:r>
                      <a:r>
                        <a:rPr lang="en-US" sz="1800" b="1" u="none" strike="noStrike" cap="none"/>
                        <a:t>similar</a:t>
                      </a:r>
                      <a:endParaRPr sz="1600" u="none" strike="noStrike" cap="none"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400" u="none" strike="noStrike" cap="none"/>
                        <a:t>Perceived as </a:t>
                      </a:r>
                      <a:r>
                        <a:rPr lang="en-US" sz="1800" b="1" u="none" strike="noStrike" cap="none"/>
                        <a:t>different</a:t>
                      </a:r>
                      <a:r>
                        <a:rPr lang="en-US" sz="1800" b="0" u="none" strike="noStrike" cap="none"/>
                        <a:t>,</a:t>
                      </a:r>
                      <a:endParaRPr sz="1800" b="1" u="none" strike="noStrike" cap="none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400" b="0" u="none" strike="noStrike" cap="none"/>
                        <a:t>forming families</a:t>
                      </a:r>
                      <a:endParaRPr sz="1200" b="0" u="none" strike="noStrike" cap="none"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400" u="none" strike="noStrike" cap="none"/>
                        <a:t>Perceived as</a:t>
                      </a:r>
                      <a:r>
                        <a:rPr lang="en-US" sz="1600" u="none" strike="noStrike" cap="none"/>
                        <a:t> </a:t>
                      </a:r>
                      <a:r>
                        <a:rPr lang="en-US" sz="1800" b="1" u="none" strike="noStrike" cap="none"/>
                        <a:t>ordered</a:t>
                      </a:r>
                      <a:endParaRPr sz="1600" u="none" strike="noStrike" cap="none"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Perceived as</a:t>
                      </a:r>
                      <a:r>
                        <a:rPr lang="en-US" sz="1600" u="none" strike="noStrike" cap="none"/>
                        <a:t> </a:t>
                      </a:r>
                      <a:r>
                        <a:rPr lang="en-US" sz="1800" b="1" u="none" strike="noStrike" cap="none"/>
                        <a:t>proportional</a:t>
                      </a:r>
                      <a:endParaRPr sz="1600" u="none" strike="noStrike" cap="none"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87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u="none" strike="noStrike" cap="none"/>
                        <a:t>SIZE</a:t>
                      </a:r>
                      <a:endParaRPr sz="1600" b="1" u="none" strike="noStrike" cap="none"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?</a:t>
                      </a:r>
                      <a:endParaRPr sz="180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87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/>
                        <a:t>VALUE</a:t>
                      </a:r>
                      <a:endParaRPr sz="1600" b="1"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?</a:t>
                      </a:r>
                      <a:endParaRPr sz="1800"/>
                    </a:p>
                  </a:txBody>
                  <a:tcPr marL="91450" marR="91450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87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/>
                        <a:t>COLOR</a:t>
                      </a:r>
                      <a:endParaRPr sz="1600" b="1"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?</a:t>
                      </a:r>
                      <a:endParaRPr sz="1800"/>
                    </a:p>
                  </a:txBody>
                  <a:tcPr marL="91450" marR="91450" marT="45725" marB="457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D8D8D8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87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/>
                        <a:t>SHAPE</a:t>
                      </a:r>
                      <a:endParaRPr sz="1600" b="1"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87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/>
                        <a:t>ORIENTATION</a:t>
                      </a:r>
                      <a:endParaRPr sz="1600" b="1"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79" name="Google Shape;579;p46"/>
          <p:cNvSpPr/>
          <p:nvPr/>
        </p:nvSpPr>
        <p:spPr>
          <a:xfrm rot="900000">
            <a:off x="7013215" y="4714380"/>
            <a:ext cx="153619" cy="171906"/>
          </a:xfrm>
          <a:prstGeom prst="triangle">
            <a:avLst>
              <a:gd name="adj" fmla="val 50000"/>
            </a:avLst>
          </a:prstGeom>
          <a:solidFill>
            <a:srgbClr val="000000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0" name="Google Shape;580;p46"/>
          <p:cNvSpPr/>
          <p:nvPr/>
        </p:nvSpPr>
        <p:spPr>
          <a:xfrm>
            <a:off x="7473462" y="4714380"/>
            <a:ext cx="198120" cy="198120"/>
          </a:xfrm>
          <a:prstGeom prst="ellipse">
            <a:avLst/>
          </a:prstGeom>
          <a:solidFill>
            <a:srgbClr val="000000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81" name="Google Shape;581;p46"/>
          <p:cNvCxnSpPr/>
          <p:nvPr/>
        </p:nvCxnSpPr>
        <p:spPr>
          <a:xfrm rot="10800000" flipH="1">
            <a:off x="5263662" y="5476380"/>
            <a:ext cx="457200" cy="457200"/>
          </a:xfrm>
          <a:prstGeom prst="straightConnector1">
            <a:avLst/>
          </a:prstGeom>
          <a:noFill/>
          <a:ln w="38100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82" name="Google Shape;582;p46"/>
          <p:cNvCxnSpPr/>
          <p:nvPr/>
        </p:nvCxnSpPr>
        <p:spPr>
          <a:xfrm rot="10800000" flipH="1">
            <a:off x="5720862" y="5476380"/>
            <a:ext cx="457200" cy="457200"/>
          </a:xfrm>
          <a:prstGeom prst="straightConnector1">
            <a:avLst/>
          </a:prstGeom>
          <a:noFill/>
          <a:ln w="38100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83" name="Google Shape;583;p46"/>
          <p:cNvCxnSpPr/>
          <p:nvPr/>
        </p:nvCxnSpPr>
        <p:spPr>
          <a:xfrm rot="10800000" flipH="1">
            <a:off x="5492262" y="5476380"/>
            <a:ext cx="457200" cy="457200"/>
          </a:xfrm>
          <a:prstGeom prst="straightConnector1">
            <a:avLst/>
          </a:prstGeom>
          <a:noFill/>
          <a:ln w="38100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84" name="Google Shape;584;p46"/>
          <p:cNvCxnSpPr/>
          <p:nvPr/>
        </p:nvCxnSpPr>
        <p:spPr>
          <a:xfrm rot="10800000" flipH="1">
            <a:off x="5949462" y="5476380"/>
            <a:ext cx="457200" cy="457200"/>
          </a:xfrm>
          <a:prstGeom prst="straightConnector1">
            <a:avLst/>
          </a:prstGeom>
          <a:noFill/>
          <a:ln w="38100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85" name="Google Shape;585;p46"/>
          <p:cNvSpPr/>
          <p:nvPr/>
        </p:nvSpPr>
        <p:spPr>
          <a:xfrm>
            <a:off x="6860816" y="4942981"/>
            <a:ext cx="135329" cy="171907"/>
          </a:xfrm>
          <a:prstGeom prst="triangle">
            <a:avLst>
              <a:gd name="adj" fmla="val 50000"/>
            </a:avLst>
          </a:prstGeom>
          <a:solidFill>
            <a:srgbClr val="000000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6" name="Google Shape;586;p46"/>
          <p:cNvSpPr/>
          <p:nvPr/>
        </p:nvSpPr>
        <p:spPr>
          <a:xfrm>
            <a:off x="7244862" y="4942980"/>
            <a:ext cx="152400" cy="152400"/>
          </a:xfrm>
          <a:prstGeom prst="ellipse">
            <a:avLst/>
          </a:prstGeom>
          <a:solidFill>
            <a:srgbClr val="000000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7" name="Google Shape;587;p46"/>
          <p:cNvSpPr/>
          <p:nvPr/>
        </p:nvSpPr>
        <p:spPr>
          <a:xfrm>
            <a:off x="7473463" y="5019181"/>
            <a:ext cx="302971" cy="153619"/>
          </a:xfrm>
          <a:prstGeom prst="triangle">
            <a:avLst>
              <a:gd name="adj" fmla="val 50000"/>
            </a:avLst>
          </a:prstGeom>
          <a:solidFill>
            <a:srgbClr val="000000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8" name="Google Shape;588;p46"/>
          <p:cNvSpPr/>
          <p:nvPr/>
        </p:nvSpPr>
        <p:spPr>
          <a:xfrm>
            <a:off x="7854463" y="4942981"/>
            <a:ext cx="219455" cy="219455"/>
          </a:xfrm>
          <a:prstGeom prst="ellipse">
            <a:avLst/>
          </a:prstGeom>
          <a:solidFill>
            <a:srgbClr val="000000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9" name="Google Shape;589;p46"/>
          <p:cNvSpPr/>
          <p:nvPr/>
        </p:nvSpPr>
        <p:spPr>
          <a:xfrm rot="-907372">
            <a:off x="7795642" y="4695783"/>
            <a:ext cx="153619" cy="153619"/>
          </a:xfrm>
          <a:prstGeom prst="triangle">
            <a:avLst>
              <a:gd name="adj" fmla="val 50000"/>
            </a:avLst>
          </a:prstGeom>
          <a:solidFill>
            <a:srgbClr val="000000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0" name="Google Shape;590;p46"/>
          <p:cNvSpPr/>
          <p:nvPr/>
        </p:nvSpPr>
        <p:spPr>
          <a:xfrm>
            <a:off x="5568462" y="3876180"/>
            <a:ext cx="152400" cy="152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1" name="Google Shape;591;p46"/>
          <p:cNvSpPr/>
          <p:nvPr/>
        </p:nvSpPr>
        <p:spPr>
          <a:xfrm>
            <a:off x="5873262" y="4028580"/>
            <a:ext cx="152400" cy="152400"/>
          </a:xfrm>
          <a:prstGeom prst="ellipse">
            <a:avLst/>
          </a:prstGeom>
          <a:solidFill>
            <a:schemeClr val="dk2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2" name="Google Shape;592;p46"/>
          <p:cNvSpPr/>
          <p:nvPr/>
        </p:nvSpPr>
        <p:spPr>
          <a:xfrm>
            <a:off x="5644662" y="4180980"/>
            <a:ext cx="152400" cy="152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3" name="Google Shape;593;p46"/>
          <p:cNvSpPr/>
          <p:nvPr/>
        </p:nvSpPr>
        <p:spPr>
          <a:xfrm>
            <a:off x="6101862" y="4257180"/>
            <a:ext cx="152400" cy="152400"/>
          </a:xfrm>
          <a:prstGeom prst="ellipse">
            <a:avLst/>
          </a:prstGeom>
          <a:solidFill>
            <a:schemeClr val="dk2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4" name="Google Shape;594;p46"/>
          <p:cNvSpPr/>
          <p:nvPr/>
        </p:nvSpPr>
        <p:spPr>
          <a:xfrm>
            <a:off x="6254262" y="3876180"/>
            <a:ext cx="152400" cy="152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5" name="Google Shape;595;p46"/>
          <p:cNvSpPr/>
          <p:nvPr/>
        </p:nvSpPr>
        <p:spPr>
          <a:xfrm>
            <a:off x="5263662" y="4104780"/>
            <a:ext cx="152400" cy="152400"/>
          </a:xfrm>
          <a:prstGeom prst="ellipse">
            <a:avLst/>
          </a:prstGeom>
          <a:solidFill>
            <a:schemeClr val="dk2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6" name="Google Shape;596;p46"/>
          <p:cNvSpPr/>
          <p:nvPr/>
        </p:nvSpPr>
        <p:spPr>
          <a:xfrm>
            <a:off x="7016262" y="3876180"/>
            <a:ext cx="152400" cy="152400"/>
          </a:xfrm>
          <a:prstGeom prst="ellipse">
            <a:avLst/>
          </a:prstGeom>
          <a:solidFill>
            <a:srgbClr val="E39689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7" name="Google Shape;597;p46"/>
          <p:cNvSpPr/>
          <p:nvPr/>
        </p:nvSpPr>
        <p:spPr>
          <a:xfrm>
            <a:off x="7397262" y="3952380"/>
            <a:ext cx="152400" cy="152400"/>
          </a:xfrm>
          <a:prstGeom prst="ellipse">
            <a:avLst/>
          </a:prstGeom>
          <a:solidFill>
            <a:srgbClr val="2380CF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8" name="Google Shape;598;p46"/>
          <p:cNvSpPr/>
          <p:nvPr/>
        </p:nvSpPr>
        <p:spPr>
          <a:xfrm>
            <a:off x="7168662" y="4257180"/>
            <a:ext cx="152400" cy="152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9" name="Google Shape;599;p46"/>
          <p:cNvSpPr/>
          <p:nvPr/>
        </p:nvSpPr>
        <p:spPr>
          <a:xfrm>
            <a:off x="7625862" y="4180980"/>
            <a:ext cx="152400" cy="152400"/>
          </a:xfrm>
          <a:prstGeom prst="ellipse">
            <a:avLst/>
          </a:prstGeom>
          <a:solidFill>
            <a:srgbClr val="F5DBD7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0" name="Google Shape;600;p46"/>
          <p:cNvSpPr/>
          <p:nvPr/>
        </p:nvSpPr>
        <p:spPr>
          <a:xfrm>
            <a:off x="7854462" y="3952380"/>
            <a:ext cx="152400" cy="152400"/>
          </a:xfrm>
          <a:prstGeom prst="ellipse">
            <a:avLst/>
          </a:prstGeom>
          <a:solidFill>
            <a:srgbClr val="6A8B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1" name="Google Shape;601;p46"/>
          <p:cNvSpPr/>
          <p:nvPr/>
        </p:nvSpPr>
        <p:spPr>
          <a:xfrm>
            <a:off x="6863862" y="4180980"/>
            <a:ext cx="152400" cy="152400"/>
          </a:xfrm>
          <a:prstGeom prst="ellipse">
            <a:avLst/>
          </a:prstGeom>
          <a:solidFill>
            <a:srgbClr val="D2533C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2" name="Google Shape;602;p46"/>
          <p:cNvSpPr/>
          <p:nvPr/>
        </p:nvSpPr>
        <p:spPr>
          <a:xfrm>
            <a:off x="8616462" y="4257180"/>
            <a:ext cx="152400" cy="152400"/>
          </a:xfrm>
          <a:prstGeom prst="ellipse">
            <a:avLst/>
          </a:prstGeom>
          <a:solidFill>
            <a:srgbClr val="FF6600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3" name="Google Shape;603;p46"/>
          <p:cNvSpPr/>
          <p:nvPr/>
        </p:nvSpPr>
        <p:spPr>
          <a:xfrm>
            <a:off x="9073662" y="4257180"/>
            <a:ext cx="152400" cy="152400"/>
          </a:xfrm>
          <a:prstGeom prst="ellipse">
            <a:avLst/>
          </a:prstGeom>
          <a:solidFill>
            <a:srgbClr val="008000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4" name="Google Shape;604;p46"/>
          <p:cNvSpPr/>
          <p:nvPr/>
        </p:nvSpPr>
        <p:spPr>
          <a:xfrm>
            <a:off x="8845062" y="4257180"/>
            <a:ext cx="152400" cy="152400"/>
          </a:xfrm>
          <a:prstGeom prst="ellipse">
            <a:avLst/>
          </a:prstGeom>
          <a:solidFill>
            <a:srgbClr val="FFFF00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5" name="Google Shape;605;p46"/>
          <p:cNvSpPr/>
          <p:nvPr/>
        </p:nvSpPr>
        <p:spPr>
          <a:xfrm>
            <a:off x="9302262" y="4257180"/>
            <a:ext cx="152400" cy="152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6" name="Google Shape;606;p46"/>
          <p:cNvSpPr/>
          <p:nvPr/>
        </p:nvSpPr>
        <p:spPr>
          <a:xfrm>
            <a:off x="9530862" y="4257180"/>
            <a:ext cx="152400" cy="152400"/>
          </a:xfrm>
          <a:prstGeom prst="ellipse">
            <a:avLst/>
          </a:prstGeom>
          <a:solidFill>
            <a:srgbClr val="7F80FF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7" name="Google Shape;607;p46"/>
          <p:cNvSpPr/>
          <p:nvPr/>
        </p:nvSpPr>
        <p:spPr>
          <a:xfrm>
            <a:off x="8387862" y="4257180"/>
            <a:ext cx="152400" cy="152400"/>
          </a:xfrm>
          <a:prstGeom prst="ellipse">
            <a:avLst/>
          </a:prstGeom>
          <a:solidFill>
            <a:schemeClr val="dk2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08" name="Google Shape;608;p46"/>
          <p:cNvCxnSpPr/>
          <p:nvPr/>
        </p:nvCxnSpPr>
        <p:spPr>
          <a:xfrm>
            <a:off x="8387862" y="4142880"/>
            <a:ext cx="1295400" cy="0"/>
          </a:xfrm>
          <a:prstGeom prst="straightConnector1">
            <a:avLst/>
          </a:prstGeom>
          <a:noFill/>
          <a:ln w="57150" cap="rnd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609" name="Google Shape;609;p46"/>
          <p:cNvSpPr/>
          <p:nvPr/>
        </p:nvSpPr>
        <p:spPr>
          <a:xfrm>
            <a:off x="7168662" y="2477148"/>
            <a:ext cx="134112" cy="134112"/>
          </a:xfrm>
          <a:prstGeom prst="ellipse">
            <a:avLst/>
          </a:prstGeom>
          <a:solidFill>
            <a:srgbClr val="000000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0" name="Google Shape;610;p46"/>
          <p:cNvSpPr/>
          <p:nvPr/>
        </p:nvSpPr>
        <p:spPr>
          <a:xfrm>
            <a:off x="7473462" y="2477148"/>
            <a:ext cx="304800" cy="304800"/>
          </a:xfrm>
          <a:prstGeom prst="ellipse">
            <a:avLst/>
          </a:prstGeom>
          <a:solidFill>
            <a:srgbClr val="000000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1" name="Google Shape;611;p46"/>
          <p:cNvSpPr/>
          <p:nvPr/>
        </p:nvSpPr>
        <p:spPr>
          <a:xfrm>
            <a:off x="5263662" y="2324748"/>
            <a:ext cx="152400" cy="152400"/>
          </a:xfrm>
          <a:prstGeom prst="ellipse">
            <a:avLst/>
          </a:prstGeom>
          <a:solidFill>
            <a:srgbClr val="000000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2" name="Google Shape;612;p46"/>
          <p:cNvSpPr/>
          <p:nvPr/>
        </p:nvSpPr>
        <p:spPr>
          <a:xfrm>
            <a:off x="5492262" y="2553348"/>
            <a:ext cx="143256" cy="143256"/>
          </a:xfrm>
          <a:prstGeom prst="ellipse">
            <a:avLst/>
          </a:prstGeom>
          <a:solidFill>
            <a:srgbClr val="000000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3" name="Google Shape;613;p46"/>
          <p:cNvSpPr/>
          <p:nvPr/>
        </p:nvSpPr>
        <p:spPr>
          <a:xfrm>
            <a:off x="5797062" y="2705748"/>
            <a:ext cx="143256" cy="143256"/>
          </a:xfrm>
          <a:prstGeom prst="ellipse">
            <a:avLst/>
          </a:prstGeom>
          <a:solidFill>
            <a:srgbClr val="000000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4" name="Google Shape;614;p46"/>
          <p:cNvSpPr/>
          <p:nvPr/>
        </p:nvSpPr>
        <p:spPr>
          <a:xfrm>
            <a:off x="6101862" y="2324748"/>
            <a:ext cx="152400" cy="152400"/>
          </a:xfrm>
          <a:prstGeom prst="ellipse">
            <a:avLst/>
          </a:prstGeom>
          <a:solidFill>
            <a:srgbClr val="000000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5" name="Google Shape;615;p46"/>
          <p:cNvSpPr/>
          <p:nvPr/>
        </p:nvSpPr>
        <p:spPr>
          <a:xfrm>
            <a:off x="6101862" y="2629548"/>
            <a:ext cx="152400" cy="152400"/>
          </a:xfrm>
          <a:prstGeom prst="ellipse">
            <a:avLst/>
          </a:prstGeom>
          <a:solidFill>
            <a:srgbClr val="000000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6" name="Google Shape;616;p46"/>
          <p:cNvSpPr/>
          <p:nvPr/>
        </p:nvSpPr>
        <p:spPr>
          <a:xfrm>
            <a:off x="6940062" y="2629548"/>
            <a:ext cx="134112" cy="134112"/>
          </a:xfrm>
          <a:prstGeom prst="ellipse">
            <a:avLst/>
          </a:prstGeom>
          <a:solidFill>
            <a:srgbClr val="000000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7" name="Google Shape;617;p46"/>
          <p:cNvSpPr/>
          <p:nvPr/>
        </p:nvSpPr>
        <p:spPr>
          <a:xfrm>
            <a:off x="6940062" y="2324748"/>
            <a:ext cx="152400" cy="152400"/>
          </a:xfrm>
          <a:prstGeom prst="ellipse">
            <a:avLst/>
          </a:prstGeom>
          <a:solidFill>
            <a:srgbClr val="000000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8" name="Google Shape;618;p46"/>
          <p:cNvSpPr/>
          <p:nvPr/>
        </p:nvSpPr>
        <p:spPr>
          <a:xfrm>
            <a:off x="7805696" y="2275980"/>
            <a:ext cx="277367" cy="277368"/>
          </a:xfrm>
          <a:prstGeom prst="ellipse">
            <a:avLst/>
          </a:prstGeom>
          <a:solidFill>
            <a:srgbClr val="000000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9" name="Google Shape;619;p46"/>
          <p:cNvSpPr/>
          <p:nvPr/>
        </p:nvSpPr>
        <p:spPr>
          <a:xfrm>
            <a:off x="5416063" y="4714381"/>
            <a:ext cx="153619" cy="153619"/>
          </a:xfrm>
          <a:prstGeom prst="triangle">
            <a:avLst>
              <a:gd name="adj" fmla="val 50000"/>
            </a:avLst>
          </a:prstGeom>
          <a:solidFill>
            <a:srgbClr val="000000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0" name="Google Shape;620;p46"/>
          <p:cNvSpPr/>
          <p:nvPr/>
        </p:nvSpPr>
        <p:spPr>
          <a:xfrm>
            <a:off x="5876310" y="4714380"/>
            <a:ext cx="152400" cy="152400"/>
          </a:xfrm>
          <a:prstGeom prst="ellipse">
            <a:avLst/>
          </a:prstGeom>
          <a:solidFill>
            <a:srgbClr val="000000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1" name="Google Shape;621;p46"/>
          <p:cNvSpPr/>
          <p:nvPr/>
        </p:nvSpPr>
        <p:spPr>
          <a:xfrm>
            <a:off x="5263663" y="4942981"/>
            <a:ext cx="153619" cy="153619"/>
          </a:xfrm>
          <a:prstGeom prst="triangle">
            <a:avLst>
              <a:gd name="adj" fmla="val 50000"/>
            </a:avLst>
          </a:prstGeom>
          <a:solidFill>
            <a:srgbClr val="000000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2" name="Google Shape;622;p46"/>
          <p:cNvSpPr/>
          <p:nvPr/>
        </p:nvSpPr>
        <p:spPr>
          <a:xfrm>
            <a:off x="5647710" y="4942980"/>
            <a:ext cx="152400" cy="152400"/>
          </a:xfrm>
          <a:prstGeom prst="ellipse">
            <a:avLst/>
          </a:prstGeom>
          <a:solidFill>
            <a:srgbClr val="000000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3" name="Google Shape;623;p46"/>
          <p:cNvSpPr/>
          <p:nvPr/>
        </p:nvSpPr>
        <p:spPr>
          <a:xfrm>
            <a:off x="5949463" y="5019181"/>
            <a:ext cx="153619" cy="153619"/>
          </a:xfrm>
          <a:prstGeom prst="triangle">
            <a:avLst>
              <a:gd name="adj" fmla="val 50000"/>
            </a:avLst>
          </a:prstGeom>
          <a:solidFill>
            <a:srgbClr val="000000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4" name="Google Shape;624;p46"/>
          <p:cNvSpPr/>
          <p:nvPr/>
        </p:nvSpPr>
        <p:spPr>
          <a:xfrm>
            <a:off x="6257310" y="5019180"/>
            <a:ext cx="152400" cy="152400"/>
          </a:xfrm>
          <a:prstGeom prst="ellipse">
            <a:avLst/>
          </a:prstGeom>
          <a:solidFill>
            <a:srgbClr val="000000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5" name="Google Shape;625;p46"/>
          <p:cNvSpPr/>
          <p:nvPr/>
        </p:nvSpPr>
        <p:spPr>
          <a:xfrm>
            <a:off x="6181111" y="4789362"/>
            <a:ext cx="153619" cy="153619"/>
          </a:xfrm>
          <a:prstGeom prst="triangle">
            <a:avLst>
              <a:gd name="adj" fmla="val 50000"/>
            </a:avLst>
          </a:prstGeom>
          <a:solidFill>
            <a:srgbClr val="000000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6" name="Google Shape;626;p46"/>
          <p:cNvSpPr/>
          <p:nvPr/>
        </p:nvSpPr>
        <p:spPr>
          <a:xfrm>
            <a:off x="8540262" y="2493911"/>
            <a:ext cx="134112" cy="134112"/>
          </a:xfrm>
          <a:prstGeom prst="ellipse">
            <a:avLst/>
          </a:prstGeom>
          <a:solidFill>
            <a:srgbClr val="000000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7" name="Google Shape;627;p46"/>
          <p:cNvSpPr/>
          <p:nvPr/>
        </p:nvSpPr>
        <p:spPr>
          <a:xfrm>
            <a:off x="9149863" y="2362849"/>
            <a:ext cx="396239" cy="396239"/>
          </a:xfrm>
          <a:prstGeom prst="ellipse">
            <a:avLst/>
          </a:prstGeom>
          <a:solidFill>
            <a:srgbClr val="000000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8" name="Google Shape;628;p46"/>
          <p:cNvSpPr/>
          <p:nvPr/>
        </p:nvSpPr>
        <p:spPr>
          <a:xfrm>
            <a:off x="8773436" y="2422283"/>
            <a:ext cx="277367" cy="277368"/>
          </a:xfrm>
          <a:prstGeom prst="ellipse">
            <a:avLst/>
          </a:prstGeom>
          <a:solidFill>
            <a:srgbClr val="000000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9" name="Google Shape;629;p46"/>
          <p:cNvSpPr/>
          <p:nvPr/>
        </p:nvSpPr>
        <p:spPr>
          <a:xfrm>
            <a:off x="9988062" y="2675268"/>
            <a:ext cx="1295400" cy="134112"/>
          </a:xfrm>
          <a:prstGeom prst="rect">
            <a:avLst/>
          </a:prstGeom>
          <a:solidFill>
            <a:srgbClr val="000000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0" name="Google Shape;630;p46"/>
          <p:cNvSpPr/>
          <p:nvPr/>
        </p:nvSpPr>
        <p:spPr>
          <a:xfrm>
            <a:off x="9988062" y="2484768"/>
            <a:ext cx="914400" cy="134112"/>
          </a:xfrm>
          <a:prstGeom prst="rect">
            <a:avLst/>
          </a:prstGeom>
          <a:solidFill>
            <a:srgbClr val="000000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1" name="Google Shape;631;p46"/>
          <p:cNvSpPr/>
          <p:nvPr/>
        </p:nvSpPr>
        <p:spPr>
          <a:xfrm>
            <a:off x="9988062" y="2294268"/>
            <a:ext cx="576072" cy="134112"/>
          </a:xfrm>
          <a:prstGeom prst="rect">
            <a:avLst/>
          </a:prstGeom>
          <a:solidFill>
            <a:srgbClr val="000000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2" name="Google Shape;632;p46"/>
          <p:cNvSpPr/>
          <p:nvPr/>
        </p:nvSpPr>
        <p:spPr>
          <a:xfrm>
            <a:off x="8616462" y="3342780"/>
            <a:ext cx="152400" cy="152400"/>
          </a:xfrm>
          <a:prstGeom prst="ellipse">
            <a:avLst/>
          </a:prstGeom>
          <a:solidFill>
            <a:srgbClr val="7F7F7F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3" name="Google Shape;633;p46"/>
          <p:cNvSpPr/>
          <p:nvPr/>
        </p:nvSpPr>
        <p:spPr>
          <a:xfrm>
            <a:off x="9073662" y="3342780"/>
            <a:ext cx="152400" cy="152400"/>
          </a:xfrm>
          <a:prstGeom prst="ellipse">
            <a:avLst/>
          </a:prstGeom>
          <a:solidFill>
            <a:srgbClr val="BFBFBF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4" name="Google Shape;634;p46"/>
          <p:cNvSpPr/>
          <p:nvPr/>
        </p:nvSpPr>
        <p:spPr>
          <a:xfrm>
            <a:off x="8845062" y="3342780"/>
            <a:ext cx="152400" cy="152400"/>
          </a:xfrm>
          <a:prstGeom prst="ellipse">
            <a:avLst/>
          </a:prstGeom>
          <a:solidFill>
            <a:srgbClr val="A5A5A5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5" name="Google Shape;635;p46"/>
          <p:cNvSpPr/>
          <p:nvPr/>
        </p:nvSpPr>
        <p:spPr>
          <a:xfrm>
            <a:off x="9302262" y="3342780"/>
            <a:ext cx="152400" cy="152400"/>
          </a:xfrm>
          <a:prstGeom prst="ellipse">
            <a:avLst/>
          </a:prstGeom>
          <a:solidFill>
            <a:srgbClr val="D8D8D8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6" name="Google Shape;636;p46"/>
          <p:cNvSpPr/>
          <p:nvPr/>
        </p:nvSpPr>
        <p:spPr>
          <a:xfrm>
            <a:off x="9530862" y="3342780"/>
            <a:ext cx="152400" cy="152400"/>
          </a:xfrm>
          <a:prstGeom prst="ellipse">
            <a:avLst/>
          </a:prstGeom>
          <a:solidFill>
            <a:schemeClr val="lt1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7" name="Google Shape;637;p46"/>
          <p:cNvSpPr/>
          <p:nvPr/>
        </p:nvSpPr>
        <p:spPr>
          <a:xfrm>
            <a:off x="8387862" y="3342780"/>
            <a:ext cx="152400" cy="152400"/>
          </a:xfrm>
          <a:prstGeom prst="ellipse">
            <a:avLst/>
          </a:prstGeom>
          <a:solidFill>
            <a:srgbClr val="000000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38" name="Google Shape;638;p46"/>
          <p:cNvCxnSpPr/>
          <p:nvPr/>
        </p:nvCxnSpPr>
        <p:spPr>
          <a:xfrm>
            <a:off x="8387862" y="3228480"/>
            <a:ext cx="1295400" cy="0"/>
          </a:xfrm>
          <a:prstGeom prst="straightConnector1">
            <a:avLst/>
          </a:prstGeom>
          <a:noFill/>
          <a:ln w="57150" cap="rnd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639" name="Google Shape;639;p46"/>
          <p:cNvSpPr/>
          <p:nvPr/>
        </p:nvSpPr>
        <p:spPr>
          <a:xfrm rot="10800000" flipH="1">
            <a:off x="7702062" y="3495180"/>
            <a:ext cx="152400" cy="152400"/>
          </a:xfrm>
          <a:prstGeom prst="ellipse">
            <a:avLst/>
          </a:prstGeom>
          <a:solidFill>
            <a:schemeClr val="lt1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0" name="Google Shape;640;p46"/>
          <p:cNvSpPr/>
          <p:nvPr/>
        </p:nvSpPr>
        <p:spPr>
          <a:xfrm rot="10800000" flipH="1">
            <a:off x="7321062" y="3418980"/>
            <a:ext cx="152400" cy="152400"/>
          </a:xfrm>
          <a:prstGeom prst="ellipse">
            <a:avLst/>
          </a:prstGeom>
          <a:solidFill>
            <a:srgbClr val="A5A5A5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1" name="Google Shape;641;p46"/>
          <p:cNvSpPr/>
          <p:nvPr/>
        </p:nvSpPr>
        <p:spPr>
          <a:xfrm rot="10800000" flipH="1">
            <a:off x="7549662" y="3114180"/>
            <a:ext cx="152400" cy="152400"/>
          </a:xfrm>
          <a:prstGeom prst="ellipse">
            <a:avLst/>
          </a:prstGeom>
          <a:solidFill>
            <a:srgbClr val="D8D8D8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2" name="Google Shape;642;p46"/>
          <p:cNvSpPr/>
          <p:nvPr/>
        </p:nvSpPr>
        <p:spPr>
          <a:xfrm rot="10800000" flipH="1">
            <a:off x="7092462" y="3190380"/>
            <a:ext cx="152400" cy="152400"/>
          </a:xfrm>
          <a:prstGeom prst="ellipse">
            <a:avLst/>
          </a:prstGeom>
          <a:solidFill>
            <a:srgbClr val="000000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3" name="Google Shape;643;p46"/>
          <p:cNvSpPr/>
          <p:nvPr/>
        </p:nvSpPr>
        <p:spPr>
          <a:xfrm rot="10800000" flipH="1">
            <a:off x="6863862" y="3418980"/>
            <a:ext cx="152400" cy="152400"/>
          </a:xfrm>
          <a:prstGeom prst="ellipse">
            <a:avLst/>
          </a:prstGeom>
          <a:solidFill>
            <a:srgbClr val="D9D9D9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4" name="Google Shape;644;p46"/>
          <p:cNvSpPr/>
          <p:nvPr/>
        </p:nvSpPr>
        <p:spPr>
          <a:xfrm rot="10800000" flipH="1">
            <a:off x="7854462" y="3190380"/>
            <a:ext cx="152400" cy="152400"/>
          </a:xfrm>
          <a:prstGeom prst="ellipse">
            <a:avLst/>
          </a:prstGeom>
          <a:solidFill>
            <a:srgbClr val="7F7F7F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5" name="Google Shape;645;p46"/>
          <p:cNvSpPr/>
          <p:nvPr/>
        </p:nvSpPr>
        <p:spPr>
          <a:xfrm rot="10800000" flipH="1">
            <a:off x="5263662" y="3418980"/>
            <a:ext cx="152400" cy="152400"/>
          </a:xfrm>
          <a:prstGeom prst="ellipse">
            <a:avLst/>
          </a:prstGeom>
          <a:solidFill>
            <a:srgbClr val="A5A5A5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6" name="Google Shape;646;p46"/>
          <p:cNvSpPr/>
          <p:nvPr/>
        </p:nvSpPr>
        <p:spPr>
          <a:xfrm rot="10800000" flipH="1">
            <a:off x="5492262" y="3114180"/>
            <a:ext cx="152400" cy="152400"/>
          </a:xfrm>
          <a:prstGeom prst="ellipse">
            <a:avLst/>
          </a:prstGeom>
          <a:solidFill>
            <a:srgbClr val="D8D8D8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7" name="Google Shape;647;p46"/>
          <p:cNvSpPr/>
          <p:nvPr/>
        </p:nvSpPr>
        <p:spPr>
          <a:xfrm rot="10800000" flipH="1">
            <a:off x="6025662" y="3190379"/>
            <a:ext cx="152400" cy="152400"/>
          </a:xfrm>
          <a:prstGeom prst="ellipse">
            <a:avLst/>
          </a:prstGeom>
          <a:solidFill>
            <a:srgbClr val="A5A5A5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8" name="Google Shape;648;p46"/>
          <p:cNvSpPr/>
          <p:nvPr/>
        </p:nvSpPr>
        <p:spPr>
          <a:xfrm rot="10800000" flipH="1">
            <a:off x="5720862" y="3418979"/>
            <a:ext cx="152400" cy="152400"/>
          </a:xfrm>
          <a:prstGeom prst="ellipse">
            <a:avLst/>
          </a:prstGeom>
          <a:solidFill>
            <a:srgbClr val="D8D8D8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9" name="Google Shape;649;p46"/>
          <p:cNvSpPr/>
          <p:nvPr/>
        </p:nvSpPr>
        <p:spPr>
          <a:xfrm rot="10800000" flipH="1">
            <a:off x="6101862" y="3495179"/>
            <a:ext cx="152400" cy="152400"/>
          </a:xfrm>
          <a:prstGeom prst="ellipse">
            <a:avLst/>
          </a:prstGeom>
          <a:solidFill>
            <a:srgbClr val="A5A5A5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0" name="Google Shape;650;p46"/>
          <p:cNvSpPr/>
          <p:nvPr/>
        </p:nvSpPr>
        <p:spPr>
          <a:xfrm rot="10800000" flipH="1">
            <a:off x="6330463" y="3266580"/>
            <a:ext cx="152400" cy="152400"/>
          </a:xfrm>
          <a:prstGeom prst="ellipse">
            <a:avLst/>
          </a:prstGeom>
          <a:solidFill>
            <a:srgbClr val="D8D8D8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1" name="Google Shape;651;p46"/>
          <p:cNvSpPr/>
          <p:nvPr/>
        </p:nvSpPr>
        <p:spPr>
          <a:xfrm>
            <a:off x="3511062" y="3723780"/>
            <a:ext cx="6324600" cy="838200"/>
          </a:xfrm>
          <a:prstGeom prst="rect">
            <a:avLst/>
          </a:prstGeom>
          <a:noFill/>
          <a:ln w="57150" cap="flat" cmpd="sng">
            <a:solidFill>
              <a:srgbClr val="D2533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995530C-F1C6-129F-387B-1D6A44E8BDE9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Mapping to visual dimensions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7" name="Google Shape;657;p47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t="5556" b="5555"/>
          <a:stretch/>
        </p:blipFill>
        <p:spPr>
          <a:xfrm>
            <a:off x="3709481" y="986028"/>
            <a:ext cx="8229600" cy="4876800"/>
          </a:xfrm>
          <a:prstGeom prst="rect">
            <a:avLst/>
          </a:prstGeom>
          <a:noFill/>
          <a:ln w="38100" cap="sq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2745"/>
              </a:srgbClr>
            </a:outerShdw>
          </a:effec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0E923AAF-A481-123C-094B-FE80FAE066FF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Color 101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3" name="Google Shape;663;p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95600" y="957426"/>
            <a:ext cx="9144000" cy="4767594"/>
          </a:xfrm>
          <a:prstGeom prst="rect">
            <a:avLst/>
          </a:prstGeom>
          <a:noFill/>
          <a:ln>
            <a:noFill/>
          </a:ln>
        </p:spPr>
      </p:pic>
      <p:pic>
        <p:nvPicPr>
          <p:cNvPr id="664" name="Google Shape;664;p48"/>
          <p:cNvPicPr preferRelativeResize="0"/>
          <p:nvPr/>
        </p:nvPicPr>
        <p:blipFill rotWithShape="1">
          <a:blip r:embed="rId4">
            <a:alphaModFix/>
          </a:blip>
          <a:srcRect t="34962" b="44573"/>
          <a:stretch/>
        </p:blipFill>
        <p:spPr>
          <a:xfrm>
            <a:off x="2895600" y="2624683"/>
            <a:ext cx="9144000" cy="975677"/>
          </a:xfrm>
          <a:prstGeom prst="rect">
            <a:avLst/>
          </a:prstGeom>
          <a:noFill/>
          <a:ln>
            <a:noFill/>
          </a:ln>
        </p:spPr>
      </p:pic>
      <p:pic>
        <p:nvPicPr>
          <p:cNvPr id="665" name="Google Shape;665;p48"/>
          <p:cNvPicPr preferRelativeResize="0"/>
          <p:nvPr/>
        </p:nvPicPr>
        <p:blipFill rotWithShape="1">
          <a:blip r:embed="rId4">
            <a:alphaModFix/>
          </a:blip>
          <a:srcRect t="56026" b="-1"/>
          <a:stretch/>
        </p:blipFill>
        <p:spPr>
          <a:xfrm>
            <a:off x="2895600" y="3585296"/>
            <a:ext cx="9144000" cy="209653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66" name="Google Shape;666;p48"/>
          <p:cNvGrpSpPr/>
          <p:nvPr/>
        </p:nvGrpSpPr>
        <p:grpSpPr>
          <a:xfrm>
            <a:off x="2971800" y="2024227"/>
            <a:ext cx="2066720" cy="2666999"/>
            <a:chOff x="76200" y="2590800"/>
            <a:chExt cx="2066720" cy="2666999"/>
          </a:xfrm>
        </p:grpSpPr>
        <p:pic>
          <p:nvPicPr>
            <p:cNvPr id="667" name="Google Shape;667;p48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76200" y="3581398"/>
              <a:ext cx="2066720" cy="16764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68" name="Google Shape;668;p48"/>
            <p:cNvSpPr/>
            <p:nvPr/>
          </p:nvSpPr>
          <p:spPr>
            <a:xfrm>
              <a:off x="838200" y="2590800"/>
              <a:ext cx="609600" cy="228600"/>
            </a:xfrm>
            <a:prstGeom prst="roundRect">
              <a:avLst>
                <a:gd name="adj" fmla="val 16667"/>
              </a:avLst>
            </a:prstGeom>
            <a:noFill/>
            <a:ln w="12700" cap="flat" cmpd="sng">
              <a:solidFill>
                <a:srgbClr val="FFFF00">
                  <a:alpha val="7843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69" name="Google Shape;669;p48"/>
          <p:cNvGrpSpPr/>
          <p:nvPr/>
        </p:nvGrpSpPr>
        <p:grpSpPr>
          <a:xfrm>
            <a:off x="4880394" y="2024227"/>
            <a:ext cx="1215606" cy="2673095"/>
            <a:chOff x="1984794" y="2590800"/>
            <a:chExt cx="1215606" cy="2673095"/>
          </a:xfrm>
        </p:grpSpPr>
        <p:pic>
          <p:nvPicPr>
            <p:cNvPr id="670" name="Google Shape;670;p48"/>
            <p:cNvPicPr preferRelativeResize="0"/>
            <p:nvPr/>
          </p:nvPicPr>
          <p:blipFill rotWithShape="1">
            <a:blip r:embed="rId6">
              <a:alphaModFix/>
            </a:blip>
            <a:srcRect r="6972"/>
            <a:stretch/>
          </p:blipFill>
          <p:spPr>
            <a:xfrm>
              <a:off x="1984794" y="3581399"/>
              <a:ext cx="1215606" cy="1682496"/>
            </a:xfrm>
            <a:prstGeom prst="rect">
              <a:avLst/>
            </a:prstGeom>
            <a:noFill/>
            <a:ln w="3810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2745"/>
                </a:srgbClr>
              </a:outerShdw>
            </a:effectLst>
          </p:spPr>
        </p:pic>
        <p:sp>
          <p:nvSpPr>
            <p:cNvPr id="671" name="Google Shape;671;p48"/>
            <p:cNvSpPr/>
            <p:nvPr/>
          </p:nvSpPr>
          <p:spPr>
            <a:xfrm>
              <a:off x="2286000" y="2590800"/>
              <a:ext cx="609600" cy="228600"/>
            </a:xfrm>
            <a:prstGeom prst="roundRect">
              <a:avLst>
                <a:gd name="adj" fmla="val 16667"/>
              </a:avLst>
            </a:prstGeom>
            <a:noFill/>
            <a:ln w="12700" cap="flat" cmpd="sng">
              <a:solidFill>
                <a:srgbClr val="FFFF00">
                  <a:alpha val="7843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72" name="Google Shape;672;p48"/>
          <p:cNvGrpSpPr/>
          <p:nvPr/>
        </p:nvGrpSpPr>
        <p:grpSpPr>
          <a:xfrm>
            <a:off x="5334001" y="2024227"/>
            <a:ext cx="1798117" cy="2681223"/>
            <a:chOff x="2438400" y="2590800"/>
            <a:chExt cx="1798117" cy="2681223"/>
          </a:xfrm>
        </p:grpSpPr>
        <p:pic>
          <p:nvPicPr>
            <p:cNvPr id="673" name="Google Shape;673;p48"/>
            <p:cNvPicPr preferRelativeResize="0"/>
            <p:nvPr/>
          </p:nvPicPr>
          <p:blipFill rotWithShape="1">
            <a:blip r:embed="rId7">
              <a:alphaModFix/>
            </a:blip>
            <a:srcRect l="16417" r="12335"/>
            <a:stretch/>
          </p:blipFill>
          <p:spPr>
            <a:xfrm>
              <a:off x="2438400" y="3589527"/>
              <a:ext cx="1798117" cy="1682496"/>
            </a:xfrm>
            <a:prstGeom prst="rect">
              <a:avLst/>
            </a:prstGeom>
            <a:noFill/>
            <a:ln w="3810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2745"/>
                </a:srgbClr>
              </a:outerShdw>
            </a:effectLst>
          </p:spPr>
        </p:pic>
        <p:sp>
          <p:nvSpPr>
            <p:cNvPr id="674" name="Google Shape;674;p48"/>
            <p:cNvSpPr/>
            <p:nvPr/>
          </p:nvSpPr>
          <p:spPr>
            <a:xfrm>
              <a:off x="3124200" y="2590800"/>
              <a:ext cx="228600" cy="228600"/>
            </a:xfrm>
            <a:prstGeom prst="roundRect">
              <a:avLst>
                <a:gd name="adj" fmla="val 16667"/>
              </a:avLst>
            </a:prstGeom>
            <a:noFill/>
            <a:ln w="12700" cap="flat" cmpd="sng">
              <a:solidFill>
                <a:srgbClr val="FFFF00">
                  <a:alpha val="7843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75" name="Google Shape;675;p48"/>
          <p:cNvGrpSpPr/>
          <p:nvPr/>
        </p:nvGrpSpPr>
        <p:grpSpPr>
          <a:xfrm>
            <a:off x="6096001" y="2024227"/>
            <a:ext cx="1806191" cy="2673095"/>
            <a:chOff x="3200400" y="2590800"/>
            <a:chExt cx="1806191" cy="2673095"/>
          </a:xfrm>
        </p:grpSpPr>
        <p:pic>
          <p:nvPicPr>
            <p:cNvPr id="676" name="Google Shape;676;p48"/>
            <p:cNvPicPr preferRelativeResize="0"/>
            <p:nvPr/>
          </p:nvPicPr>
          <p:blipFill rotWithShape="1">
            <a:blip r:embed="rId8">
              <a:alphaModFix/>
            </a:blip>
            <a:srcRect l="10534" t="33157" r="55960" b="23094"/>
            <a:stretch/>
          </p:blipFill>
          <p:spPr>
            <a:xfrm>
              <a:off x="3200400" y="3581399"/>
              <a:ext cx="1806191" cy="1682496"/>
            </a:xfrm>
            <a:prstGeom prst="rect">
              <a:avLst/>
            </a:prstGeom>
            <a:noFill/>
            <a:ln w="3810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2745"/>
                </a:srgbClr>
              </a:outerShdw>
            </a:effectLst>
          </p:spPr>
        </p:pic>
        <p:sp>
          <p:nvSpPr>
            <p:cNvPr id="677" name="Google Shape;677;p48"/>
            <p:cNvSpPr/>
            <p:nvPr/>
          </p:nvSpPr>
          <p:spPr>
            <a:xfrm>
              <a:off x="3962400" y="2590800"/>
              <a:ext cx="304800" cy="228600"/>
            </a:xfrm>
            <a:prstGeom prst="roundRect">
              <a:avLst>
                <a:gd name="adj" fmla="val 16667"/>
              </a:avLst>
            </a:prstGeom>
            <a:noFill/>
            <a:ln w="12700" cap="flat" cmpd="sng">
              <a:solidFill>
                <a:srgbClr val="FFFF00">
                  <a:alpha val="7843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78" name="Google Shape;678;p48"/>
          <p:cNvGrpSpPr/>
          <p:nvPr/>
        </p:nvGrpSpPr>
        <p:grpSpPr>
          <a:xfrm>
            <a:off x="6781800" y="2024227"/>
            <a:ext cx="2362200" cy="2539331"/>
            <a:chOff x="3886200" y="2590800"/>
            <a:chExt cx="2362200" cy="2539331"/>
          </a:xfrm>
        </p:grpSpPr>
        <p:pic>
          <p:nvPicPr>
            <p:cNvPr id="679" name="Google Shape;679;p48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3886200" y="3505200"/>
              <a:ext cx="2362200" cy="162493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80" name="Google Shape;680;p48"/>
            <p:cNvSpPr/>
            <p:nvPr/>
          </p:nvSpPr>
          <p:spPr>
            <a:xfrm>
              <a:off x="4724400" y="2590800"/>
              <a:ext cx="762000" cy="228600"/>
            </a:xfrm>
            <a:prstGeom prst="roundRect">
              <a:avLst>
                <a:gd name="adj" fmla="val 16667"/>
              </a:avLst>
            </a:prstGeom>
            <a:noFill/>
            <a:ln w="12700" cap="flat" cmpd="sng">
              <a:solidFill>
                <a:srgbClr val="FFFF00">
                  <a:alpha val="7843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81" name="Google Shape;681;p48"/>
          <p:cNvGrpSpPr/>
          <p:nvPr/>
        </p:nvGrpSpPr>
        <p:grpSpPr>
          <a:xfrm>
            <a:off x="7924800" y="2024227"/>
            <a:ext cx="2057400" cy="2558985"/>
            <a:chOff x="5029200" y="2590800"/>
            <a:chExt cx="2057400" cy="2558985"/>
          </a:xfrm>
        </p:grpSpPr>
        <p:pic>
          <p:nvPicPr>
            <p:cNvPr id="682" name="Google Shape;682;p48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5029200" y="3200400"/>
              <a:ext cx="2057400" cy="194938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83" name="Google Shape;683;p48"/>
            <p:cNvSpPr/>
            <p:nvPr/>
          </p:nvSpPr>
          <p:spPr>
            <a:xfrm>
              <a:off x="5562600" y="2590800"/>
              <a:ext cx="914400" cy="228600"/>
            </a:xfrm>
            <a:prstGeom prst="roundRect">
              <a:avLst>
                <a:gd name="adj" fmla="val 16667"/>
              </a:avLst>
            </a:prstGeom>
            <a:noFill/>
            <a:ln w="12700" cap="flat" cmpd="sng">
              <a:solidFill>
                <a:srgbClr val="FFFF00">
                  <a:alpha val="7843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84" name="Google Shape;684;p48"/>
          <p:cNvGrpSpPr/>
          <p:nvPr/>
        </p:nvGrpSpPr>
        <p:grpSpPr>
          <a:xfrm>
            <a:off x="9840364" y="2024227"/>
            <a:ext cx="1665837" cy="2673095"/>
            <a:chOff x="6944763" y="2590800"/>
            <a:chExt cx="1665837" cy="2673095"/>
          </a:xfrm>
        </p:grpSpPr>
        <p:pic>
          <p:nvPicPr>
            <p:cNvPr id="685" name="Google Shape;685;p48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6944763" y="3581399"/>
              <a:ext cx="1665837" cy="1682496"/>
            </a:xfrm>
            <a:prstGeom prst="rect">
              <a:avLst/>
            </a:prstGeom>
            <a:noFill/>
            <a:ln w="3810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2745"/>
                </a:srgbClr>
              </a:outerShdw>
            </a:effectLst>
          </p:spPr>
        </p:pic>
        <p:sp>
          <p:nvSpPr>
            <p:cNvPr id="686" name="Google Shape;686;p48"/>
            <p:cNvSpPr/>
            <p:nvPr/>
          </p:nvSpPr>
          <p:spPr>
            <a:xfrm>
              <a:off x="7086600" y="2590800"/>
              <a:ext cx="1295400" cy="228600"/>
            </a:xfrm>
            <a:prstGeom prst="roundRect">
              <a:avLst>
                <a:gd name="adj" fmla="val 16667"/>
              </a:avLst>
            </a:prstGeom>
            <a:noFill/>
            <a:ln w="12700" cap="flat" cmpd="sng">
              <a:solidFill>
                <a:srgbClr val="FFFF00">
                  <a:alpha val="7843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687" name="Google Shape;687;p48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9144001" y="3395826"/>
            <a:ext cx="2708945" cy="2362200"/>
          </a:xfrm>
          <a:prstGeom prst="rect">
            <a:avLst/>
          </a:prstGeom>
          <a:noFill/>
          <a:ln>
            <a:noFill/>
          </a:ln>
        </p:spPr>
      </p:pic>
      <p:sp>
        <p:nvSpPr>
          <p:cNvPr id="688" name="Google Shape;688;p48"/>
          <p:cNvSpPr txBox="1"/>
          <p:nvPr/>
        </p:nvSpPr>
        <p:spPr>
          <a:xfrm>
            <a:off x="9601200" y="5681827"/>
            <a:ext cx="2023586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Eye diagram courtesy ASU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0B1988-43A4-4B77-2A65-6593A8504B22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Kinds of light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BADEFF-B0C7-659A-8CC4-EB25202E13A5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How we see color</a:t>
            </a:r>
          </a:p>
        </p:txBody>
      </p:sp>
      <p:pic>
        <p:nvPicPr>
          <p:cNvPr id="3" name="Picture 2" descr="How Do We See Light? | Ask A Biologist">
            <a:extLst>
              <a:ext uri="{FF2B5EF4-FFF2-40B4-BE49-F238E27FC236}">
                <a16:creationId xmlns:a16="http://schemas.microsoft.com/office/drawing/2014/main" id="{E4E370ED-1A5C-D572-E6F5-F11C8FEDEB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6923" y="1123837"/>
            <a:ext cx="8725077" cy="4490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How Do We See Light? | Ask A Biologist">
            <a:extLst>
              <a:ext uri="{FF2B5EF4-FFF2-40B4-BE49-F238E27FC236}">
                <a16:creationId xmlns:a16="http://schemas.microsoft.com/office/drawing/2014/main" id="{DA71E076-1F5F-9F21-C6DA-7D8FF70DCB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2957" y="1123837"/>
            <a:ext cx="8725077" cy="4490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1B84339-2EF5-B569-E168-C91E69D4A6FE}"/>
              </a:ext>
            </a:extLst>
          </p:cNvPr>
          <p:cNvSpPr txBox="1"/>
          <p:nvPr/>
        </p:nvSpPr>
        <p:spPr>
          <a:xfrm>
            <a:off x="7493977" y="6418330"/>
            <a:ext cx="61018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askabiologist.asu.edu</a:t>
            </a:r>
            <a:r>
              <a:rPr lang="en-US" dirty="0"/>
              <a:t>/rods-and-cones</a:t>
            </a:r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8D0F7A5E-F5CC-3312-AB62-7643AAB1DB84}"/>
              </a:ext>
            </a:extLst>
          </p:cNvPr>
          <p:cNvSpPr/>
          <p:nvPr/>
        </p:nvSpPr>
        <p:spPr>
          <a:xfrm>
            <a:off x="9729216" y="356288"/>
            <a:ext cx="1816608" cy="365760"/>
          </a:xfrm>
          <a:prstGeom prst="wedgeRoundRectCallout">
            <a:avLst>
              <a:gd name="adj1" fmla="val 33567"/>
              <a:gd name="adj2" fmla="val 202499"/>
              <a:gd name="adj3" fmla="val 16667"/>
            </a:avLst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~ 6 million</a:t>
            </a:r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C284407A-548E-A552-E359-97DD55CE34FB}"/>
              </a:ext>
            </a:extLst>
          </p:cNvPr>
          <p:cNvSpPr/>
          <p:nvPr/>
        </p:nvSpPr>
        <p:spPr>
          <a:xfrm>
            <a:off x="10251426" y="2361872"/>
            <a:ext cx="1816608" cy="365760"/>
          </a:xfrm>
          <a:prstGeom prst="wedgeRoundRectCallout">
            <a:avLst>
              <a:gd name="adj1" fmla="val 23500"/>
              <a:gd name="adj2" fmla="val -144168"/>
              <a:gd name="adj3" fmla="val 16667"/>
            </a:avLst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~ 100 million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6E1B8-2FD5-09D4-8383-24C691914A7D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What does this mean for visualization?</a:t>
            </a:r>
          </a:p>
        </p:txBody>
      </p:sp>
      <p:grpSp>
        <p:nvGrpSpPr>
          <p:cNvPr id="3" name="Google Shape;325;p32">
            <a:extLst>
              <a:ext uri="{FF2B5EF4-FFF2-40B4-BE49-F238E27FC236}">
                <a16:creationId xmlns:a16="http://schemas.microsoft.com/office/drawing/2014/main" id="{0C074A0C-7528-DE61-F3E2-2A8E33C9F4FC}"/>
              </a:ext>
            </a:extLst>
          </p:cNvPr>
          <p:cNvGrpSpPr/>
          <p:nvPr/>
        </p:nvGrpSpPr>
        <p:grpSpPr>
          <a:xfrm>
            <a:off x="5036127" y="4402908"/>
            <a:ext cx="4953000" cy="646331"/>
            <a:chOff x="4038600" y="6096000"/>
            <a:chExt cx="4953000" cy="646331"/>
          </a:xfrm>
        </p:grpSpPr>
        <p:sp>
          <p:nvSpPr>
            <p:cNvPr id="4" name="Google Shape;326;p32">
              <a:extLst>
                <a:ext uri="{FF2B5EF4-FFF2-40B4-BE49-F238E27FC236}">
                  <a16:creationId xmlns:a16="http://schemas.microsoft.com/office/drawing/2014/main" id="{DFB81298-7098-9FDA-3E17-CDDFA7C5BF9B}"/>
                </a:ext>
              </a:extLst>
            </p:cNvPr>
            <p:cNvSpPr txBox="1"/>
            <p:nvPr/>
          </p:nvSpPr>
          <p:spPr>
            <a:xfrm>
              <a:off x="4495800" y="6096000"/>
              <a:ext cx="4495800" cy="6463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Arial"/>
                  <a:cs typeface="Arial"/>
                  <a:sym typeface="Arial"/>
                </a:rPr>
                <a:t>6 “Laws of Grouping”</a:t>
              </a:r>
              <a:endParaRPr sz="3600" dirty="0">
                <a:solidFill>
                  <a:schemeClr val="tx1">
                    <a:lumMod val="75000"/>
                    <a:lumOff val="25000"/>
                  </a:schemeClr>
                </a:solidFill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5" name="Google Shape;327;p32">
              <a:extLst>
                <a:ext uri="{FF2B5EF4-FFF2-40B4-BE49-F238E27FC236}">
                  <a16:creationId xmlns:a16="http://schemas.microsoft.com/office/drawing/2014/main" id="{AE5D9DAE-87DC-5331-FF31-1A6EF694C746}"/>
                </a:ext>
              </a:extLst>
            </p:cNvPr>
            <p:cNvCxnSpPr/>
            <p:nvPr/>
          </p:nvCxnSpPr>
          <p:spPr>
            <a:xfrm>
              <a:off x="4038600" y="6477000"/>
              <a:ext cx="457200" cy="0"/>
            </a:xfrm>
            <a:prstGeom prst="straightConnector1">
              <a:avLst/>
            </a:prstGeom>
            <a:noFill/>
            <a:ln w="57150" cap="rnd" cmpd="sng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sp>
        <p:nvSpPr>
          <p:cNvPr id="6" name="object 3">
            <a:extLst>
              <a:ext uri="{FF2B5EF4-FFF2-40B4-BE49-F238E27FC236}">
                <a16:creationId xmlns:a16="http://schemas.microsoft.com/office/drawing/2014/main" id="{EBCFE572-17BD-B9F1-25F2-FBC8261D7298}"/>
              </a:ext>
            </a:extLst>
          </p:cNvPr>
          <p:cNvSpPr txBox="1">
            <a:spLocks/>
          </p:cNvSpPr>
          <p:nvPr/>
        </p:nvSpPr>
        <p:spPr>
          <a:xfrm>
            <a:off x="3670948" y="1132980"/>
            <a:ext cx="7918450" cy="743730"/>
          </a:xfrm>
          <a:prstGeom prst="rect">
            <a:avLst/>
          </a:prstGeom>
        </p:spPr>
        <p:txBody>
          <a:bodyPr vert="horz" wrap="square" lIns="0" tIns="9525" rIns="0" bIns="0" rtlCol="0" anchor="ctr">
            <a:sp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5080" indent="0">
              <a:lnSpc>
                <a:spcPct val="100800"/>
              </a:lnSpc>
              <a:spcBef>
                <a:spcPts val="75"/>
              </a:spcBef>
              <a:buNone/>
            </a:pPr>
            <a:r>
              <a:rPr lang="en-US" sz="2400" b="1" dirty="0">
                <a:cs typeface="Arial"/>
              </a:rPr>
              <a:t>Question:</a:t>
            </a:r>
            <a:r>
              <a:rPr lang="en-US" sz="2400" b="1" spc="-10" dirty="0">
                <a:cs typeface="Arial"/>
              </a:rPr>
              <a:t> </a:t>
            </a:r>
            <a:r>
              <a:rPr lang="en-US" sz="2400" dirty="0"/>
              <a:t>what</a:t>
            </a:r>
            <a:r>
              <a:rPr lang="en-US" sz="2400" spc="-20" dirty="0"/>
              <a:t> </a:t>
            </a:r>
            <a:r>
              <a:rPr lang="en-US" sz="2400" dirty="0"/>
              <a:t>makes</a:t>
            </a:r>
            <a:r>
              <a:rPr lang="en-US" sz="2400" spc="-10" dirty="0"/>
              <a:t> </a:t>
            </a:r>
            <a:r>
              <a:rPr lang="en-US" sz="2400" dirty="0"/>
              <a:t>all</a:t>
            </a:r>
            <a:r>
              <a:rPr lang="en-US" sz="2400" spc="-10" dirty="0"/>
              <a:t> </a:t>
            </a:r>
            <a:r>
              <a:rPr lang="en-US" sz="2400" dirty="0"/>
              <a:t>this</a:t>
            </a:r>
            <a:r>
              <a:rPr lang="en-US" sz="2400" spc="-10" dirty="0"/>
              <a:t> </a:t>
            </a:r>
            <a:r>
              <a:rPr lang="en-US" sz="2400" dirty="0"/>
              <a:t>mental</a:t>
            </a:r>
            <a:r>
              <a:rPr lang="en-US" sz="2400" spc="-10" dirty="0"/>
              <a:t> </a:t>
            </a:r>
            <a:r>
              <a:rPr lang="en-US" sz="2400" dirty="0"/>
              <a:t>model</a:t>
            </a:r>
            <a:r>
              <a:rPr lang="en-US" sz="2400" spc="-5" dirty="0"/>
              <a:t> </a:t>
            </a:r>
            <a:r>
              <a:rPr lang="en-US" sz="2400" dirty="0"/>
              <a:t>stuff</a:t>
            </a:r>
            <a:r>
              <a:rPr lang="en-US" sz="2400" spc="-20" dirty="0"/>
              <a:t> </a:t>
            </a:r>
            <a:r>
              <a:rPr lang="en-US" sz="2400" dirty="0"/>
              <a:t>useful</a:t>
            </a:r>
            <a:r>
              <a:rPr lang="en-US" sz="2400" spc="-5" dirty="0"/>
              <a:t> </a:t>
            </a:r>
            <a:r>
              <a:rPr lang="en-US" sz="2400" spc="-25" dirty="0"/>
              <a:t>to </a:t>
            </a:r>
            <a:r>
              <a:rPr lang="en-US" sz="2400" dirty="0"/>
              <a:t>us</a:t>
            </a:r>
            <a:r>
              <a:rPr lang="en-US" sz="2400" spc="-20" dirty="0"/>
              <a:t> </a:t>
            </a:r>
            <a:r>
              <a:rPr lang="en-US" sz="2400" dirty="0"/>
              <a:t>(designers</a:t>
            </a:r>
            <a:r>
              <a:rPr lang="en-US" sz="2400" spc="-5" dirty="0"/>
              <a:t> </a:t>
            </a:r>
            <a:r>
              <a:rPr lang="en-US" sz="2400" dirty="0"/>
              <a:t>and</a:t>
            </a:r>
            <a:r>
              <a:rPr lang="en-US" sz="2400" spc="-5" dirty="0"/>
              <a:t> </a:t>
            </a:r>
            <a:r>
              <a:rPr lang="en-US" sz="2400" dirty="0"/>
              <a:t>readers</a:t>
            </a:r>
            <a:r>
              <a:rPr lang="en-US" sz="2400" spc="-5" dirty="0"/>
              <a:t> </a:t>
            </a:r>
            <a:r>
              <a:rPr lang="en-US" sz="2400" dirty="0"/>
              <a:t>of</a:t>
            </a:r>
            <a:r>
              <a:rPr lang="en-US" sz="2400" spc="-10" dirty="0"/>
              <a:t> data)?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A7D3BD-1B11-1CB2-3F5E-AED971DE8584}"/>
              </a:ext>
            </a:extLst>
          </p:cNvPr>
          <p:cNvSpPr txBox="1"/>
          <p:nvPr/>
        </p:nvSpPr>
        <p:spPr>
          <a:xfrm>
            <a:off x="3670948" y="2454932"/>
            <a:ext cx="791845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182245" lvl="0" indent="0" algn="l" defTabSz="457200" rtl="0" eaLnBrk="1" fontAlgn="auto" latinLnBrk="0" hangingPunct="1">
              <a:lnSpc>
                <a:spcPct val="99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orbel" panose="020B0503020204020204"/>
                <a:ea typeface="+mn-ea"/>
                <a:cs typeface="Arial"/>
              </a:rPr>
              <a:t>Answer:</a:t>
            </a:r>
            <a:r>
              <a:rPr kumimoji="0" lang="en-US" sz="2400" b="1" i="0" u="none" strike="noStrike" kern="1200" cap="none" spc="-1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orbel" panose="020B0503020204020204"/>
                <a:ea typeface="+mn-ea"/>
                <a:cs typeface="Arial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in</a:t>
            </a:r>
            <a:r>
              <a:rPr kumimoji="0" lang="en-US" sz="2400" b="0" i="0" u="none" strike="noStrike" kern="1200" cap="none" spc="-5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order</a:t>
            </a:r>
            <a:r>
              <a:rPr kumimoji="0" lang="en-US" sz="2400" b="0" i="0" u="none" strike="noStrike" kern="1200" cap="none" spc="-1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to</a:t>
            </a:r>
            <a:r>
              <a:rPr kumimoji="0" lang="en-US" sz="2400" b="0" i="0" u="none" strike="noStrike" kern="1200" cap="none" spc="-5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understand</a:t>
            </a:r>
            <a:r>
              <a:rPr kumimoji="0" lang="en-US" sz="2400" b="0" i="0" u="none" strike="noStrike" kern="1200" cap="none" spc="-1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how people</a:t>
            </a:r>
            <a:r>
              <a:rPr kumimoji="0" lang="en-US" sz="2400" b="0" i="0" u="none" strike="noStrike" kern="1200" cap="none" spc="-1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interpret</a:t>
            </a:r>
            <a:r>
              <a:rPr kumimoji="0" lang="en-US" sz="2400" b="0" i="0" u="none" strike="noStrike" kern="1200" cap="none" spc="-1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-25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and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make</a:t>
            </a:r>
            <a:r>
              <a:rPr kumimoji="0" lang="en-US" sz="2400" b="0" i="0" u="none" strike="noStrike" kern="1200" cap="none" spc="-1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sense</a:t>
            </a:r>
            <a:r>
              <a:rPr kumimoji="0" lang="en-US" sz="2400" b="0" i="0" u="none" strike="noStrike" kern="1200" cap="none" spc="-1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of</a:t>
            </a:r>
            <a:r>
              <a:rPr kumimoji="0" lang="en-US" sz="2400" b="0" i="0" u="none" strike="noStrike" kern="1200" cap="none" spc="-15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data,</a:t>
            </a:r>
            <a:r>
              <a:rPr kumimoji="0" lang="en-US" sz="2400" b="0" i="0" u="none" strike="noStrike" kern="1200" cap="none" spc="-1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we</a:t>
            </a:r>
            <a:r>
              <a:rPr kumimoji="0" lang="en-US" sz="2400" b="0" i="0" u="none" strike="noStrike" kern="1200" cap="none" spc="-1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need</a:t>
            </a:r>
            <a:r>
              <a:rPr kumimoji="0" lang="en-US" sz="2400" b="0" i="0" u="none" strike="noStrike" kern="1200" cap="none" spc="-1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to</a:t>
            </a:r>
            <a:r>
              <a:rPr kumimoji="0" lang="en-US" sz="2400" b="0" i="0" u="none" strike="noStrike" kern="1200" cap="none" spc="-5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know</a:t>
            </a:r>
            <a:r>
              <a:rPr kumimoji="0" lang="en-US" sz="2400" b="0" i="0" u="none" strike="noStrike" kern="1200" cap="none" spc="-5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what</a:t>
            </a:r>
            <a:r>
              <a:rPr kumimoji="0" lang="en-US" sz="2400" b="0" i="0" u="none" strike="noStrike" kern="1200" cap="none" spc="-15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orbel" panose="020B0503020204020204"/>
                <a:ea typeface="+mn-ea"/>
                <a:cs typeface="Arial"/>
              </a:rPr>
              <a:t>cues</a:t>
            </a:r>
            <a:r>
              <a:rPr kumimoji="0" lang="en-US" sz="2400" b="1" i="0" u="none" strike="noStrike" kern="1200" cap="none" spc="-5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orbel" panose="020B0503020204020204"/>
                <a:ea typeface="+mn-ea"/>
                <a:cs typeface="Arial"/>
              </a:rPr>
              <a:t> </a:t>
            </a:r>
            <a:r>
              <a:rPr kumimoji="0" lang="en-US" sz="2400" b="0" i="0" u="none" strike="noStrike" kern="1200" cap="none" spc="-1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they’re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picking</a:t>
            </a:r>
            <a:r>
              <a:rPr kumimoji="0" lang="en-US" sz="2400" b="0" i="0" u="none" strike="noStrike" kern="1200" cap="none" spc="-1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up</a:t>
            </a:r>
            <a:r>
              <a:rPr kumimoji="0" lang="en-US" sz="2400" b="0" i="0" u="none" strike="noStrike" kern="1200" cap="none" spc="-1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on</a:t>
            </a:r>
            <a:r>
              <a:rPr kumimoji="0" lang="en-US" sz="2400" b="0" i="0" u="none" strike="noStrike" kern="1200" cap="none" spc="-1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–</a:t>
            </a:r>
            <a:r>
              <a:rPr kumimoji="0" lang="en-US" sz="2400" b="0" i="0" u="none" strike="noStrike" kern="1200" cap="none" spc="-1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and</a:t>
            </a:r>
            <a:r>
              <a:rPr kumimoji="0" lang="en-US" sz="2400" b="0" i="0" u="none" strike="noStrike" kern="1200" cap="none" spc="-1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how</a:t>
            </a:r>
            <a:r>
              <a:rPr kumimoji="0" lang="en-US" sz="2400" b="0" i="0" u="none" strike="noStrike" kern="1200" cap="none" spc="-5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to</a:t>
            </a:r>
            <a:r>
              <a:rPr kumimoji="0" lang="en-US" sz="2400" b="0" i="0" u="none" strike="noStrike" kern="1200" cap="none" spc="-1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situate</a:t>
            </a:r>
            <a:r>
              <a:rPr kumimoji="0" lang="en-US" sz="2400" b="0" i="0" u="none" strike="noStrike" kern="1200" cap="none" spc="-1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those</a:t>
            </a:r>
            <a:r>
              <a:rPr kumimoji="0" lang="en-US" sz="2400" b="0" i="0" u="none" strike="noStrike" kern="1200" cap="none" spc="-1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cues</a:t>
            </a:r>
            <a:r>
              <a:rPr kumimoji="0" lang="en-US" sz="2400" b="0" i="0" u="none" strike="noStrike" kern="1200" cap="none" spc="-1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within</a:t>
            </a:r>
            <a:r>
              <a:rPr kumimoji="0" lang="en-US" sz="2400" b="0" i="0" u="none" strike="noStrike" kern="1200" cap="none" spc="-5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-5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a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larger</a:t>
            </a:r>
            <a:r>
              <a:rPr kumimoji="0" lang="en-US" sz="2400" b="0" i="0" u="none" strike="noStrike" kern="1200" cap="none" spc="-5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-1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framework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680FA-591B-D30C-F552-82AAD74B216E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How we see color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8D592D-5024-D24C-E142-3B17A7D02E4A}"/>
              </a:ext>
            </a:extLst>
          </p:cNvPr>
          <p:cNvSpPr txBox="1"/>
          <p:nvPr/>
        </p:nvSpPr>
        <p:spPr>
          <a:xfrm>
            <a:off x="7526868" y="6488668"/>
            <a:ext cx="61018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askabiologist.asu.edu</a:t>
            </a:r>
            <a:r>
              <a:rPr lang="en-US" dirty="0"/>
              <a:t>/rods-and-cones</a:t>
            </a:r>
          </a:p>
        </p:txBody>
      </p:sp>
      <p:pic>
        <p:nvPicPr>
          <p:cNvPr id="9" name="Content Placeholder 6" descr="A diagram of different colors&#10;&#10;Description automatically generated">
            <a:extLst>
              <a:ext uri="{FF2B5EF4-FFF2-40B4-BE49-F238E27FC236}">
                <a16:creationId xmlns:a16="http://schemas.microsoft.com/office/drawing/2014/main" id="{CEC2657A-E064-E297-82BE-04514CF85C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3888" y="1011237"/>
            <a:ext cx="6184900" cy="4826000"/>
          </a:xfrm>
          <a:prstGeom prst="rect">
            <a:avLst/>
          </a:prstGeom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14438DEA-8ABF-F2F8-106D-D3031D988553}"/>
              </a:ext>
            </a:extLst>
          </p:cNvPr>
          <p:cNvSpPr/>
          <p:nvPr/>
        </p:nvSpPr>
        <p:spPr>
          <a:xfrm>
            <a:off x="3938954" y="359806"/>
            <a:ext cx="4478216" cy="60960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What do you notice here?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3" name="Google Shape;713;p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62281" y="1474147"/>
            <a:ext cx="4876800" cy="3909706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52"/>
          <p:cNvPicPr preferRelativeResize="0"/>
          <p:nvPr/>
        </p:nvPicPr>
        <p:blipFill rotWithShape="1">
          <a:blip r:embed="rId4">
            <a:alphaModFix/>
          </a:blip>
          <a:srcRect t="1751"/>
          <a:stretch/>
        </p:blipFill>
        <p:spPr>
          <a:xfrm>
            <a:off x="3633281" y="1232954"/>
            <a:ext cx="3352800" cy="4392095"/>
          </a:xfrm>
          <a:prstGeom prst="rect">
            <a:avLst/>
          </a:prstGeom>
          <a:noFill/>
          <a:ln w="38100" cap="sq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2745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63847B8-9F7E-188B-8BB7-70209991E3AA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Color phenomena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53"/>
          <p:cNvSpPr txBox="1">
            <a:spLocks noGrp="1"/>
          </p:cNvSpPr>
          <p:nvPr>
            <p:ph type="title"/>
          </p:nvPr>
        </p:nvSpPr>
        <p:spPr>
          <a:xfrm>
            <a:off x="3493477" y="23862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/>
                <a:sym typeface="Arial"/>
              </a:rPr>
              <a:t>Caveat 1: color is perceived in context</a:t>
            </a:r>
            <a:endParaRPr sz="28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cs typeface="Arial"/>
              <a:sym typeface="Arial"/>
            </a:endParaRPr>
          </a:p>
        </p:txBody>
      </p:sp>
      <p:sp>
        <p:nvSpPr>
          <p:cNvPr id="721" name="Google Shape;721;p53"/>
          <p:cNvSpPr/>
          <p:nvPr/>
        </p:nvSpPr>
        <p:spPr>
          <a:xfrm>
            <a:off x="3569677" y="1686420"/>
            <a:ext cx="4038600" cy="4038600"/>
          </a:xfrm>
          <a:prstGeom prst="rect">
            <a:avLst/>
          </a:prstGeom>
          <a:solidFill>
            <a:srgbClr val="95AAB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2" name="Google Shape;722;p53"/>
          <p:cNvSpPr/>
          <p:nvPr/>
        </p:nvSpPr>
        <p:spPr>
          <a:xfrm>
            <a:off x="7608277" y="1686420"/>
            <a:ext cx="4038600" cy="4038600"/>
          </a:xfrm>
          <a:prstGeom prst="rect">
            <a:avLst/>
          </a:prstGeom>
          <a:solidFill>
            <a:srgbClr val="CDDC7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3" name="Google Shape;723;p53"/>
          <p:cNvSpPr/>
          <p:nvPr/>
        </p:nvSpPr>
        <p:spPr>
          <a:xfrm>
            <a:off x="9170377" y="3248520"/>
            <a:ext cx="914400" cy="914400"/>
          </a:xfrm>
          <a:prstGeom prst="rect">
            <a:avLst/>
          </a:prstGeom>
          <a:solidFill>
            <a:srgbClr val="BACE7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4" name="Google Shape;724;p53"/>
          <p:cNvSpPr/>
          <p:nvPr/>
        </p:nvSpPr>
        <p:spPr>
          <a:xfrm>
            <a:off x="5131777" y="3248520"/>
            <a:ext cx="914400" cy="914400"/>
          </a:xfrm>
          <a:prstGeom prst="rect">
            <a:avLst/>
          </a:prstGeom>
          <a:solidFill>
            <a:srgbClr val="BACE7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5" name="Google Shape;725;p53"/>
          <p:cNvSpPr txBox="1"/>
          <p:nvPr/>
        </p:nvSpPr>
        <p:spPr>
          <a:xfrm>
            <a:off x="4958680" y="6029821"/>
            <a:ext cx="5299197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ea typeface="Arial"/>
                <a:cs typeface="Arial"/>
                <a:sym typeface="Arial"/>
              </a:rPr>
              <a:t>Which small square is 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a typeface="Arial"/>
                <a:cs typeface="Arial"/>
                <a:sym typeface="Arial"/>
              </a:rPr>
              <a:t>darker green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ea typeface="Arial"/>
                <a:cs typeface="Arial"/>
                <a:sym typeface="Arial"/>
              </a:rPr>
              <a:t>?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D0489F-62AD-F22A-FFE8-3F823F620495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Color phenomena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0" name="Google Shape;730;p54"/>
          <p:cNvPicPr preferRelativeResize="0"/>
          <p:nvPr/>
        </p:nvPicPr>
        <p:blipFill rotWithShape="1">
          <a:blip r:embed="rId3">
            <a:alphaModFix/>
          </a:blip>
          <a:srcRect l="1055" t="4870" r="1419" b="2684"/>
          <a:stretch/>
        </p:blipFill>
        <p:spPr>
          <a:xfrm>
            <a:off x="3156420" y="1957145"/>
            <a:ext cx="8905864" cy="3376722"/>
          </a:xfrm>
          <a:prstGeom prst="rect">
            <a:avLst/>
          </a:prstGeom>
          <a:noFill/>
          <a:ln>
            <a:noFill/>
          </a:ln>
        </p:spPr>
      </p:pic>
      <p:sp>
        <p:nvSpPr>
          <p:cNvPr id="731" name="Google Shape;731;p54"/>
          <p:cNvSpPr txBox="1">
            <a:spLocks noGrp="1"/>
          </p:cNvSpPr>
          <p:nvPr>
            <p:ph type="title"/>
          </p:nvPr>
        </p:nvSpPr>
        <p:spPr>
          <a:xfrm>
            <a:off x="3505200" y="404446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/>
                <a:sym typeface="Arial"/>
              </a:rPr>
              <a:t>Caveat 2: difference is relative</a:t>
            </a:r>
            <a:endParaRPr sz="28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cs typeface="Arial"/>
              <a:sym typeface="Arial"/>
            </a:endParaRPr>
          </a:p>
        </p:txBody>
      </p:sp>
      <p:pic>
        <p:nvPicPr>
          <p:cNvPr id="732" name="Google Shape;732;p5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048000" y="1776046"/>
            <a:ext cx="9144000" cy="36576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84AA5C6-A34C-E16E-18BE-EC974F84F032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Color phenomena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55"/>
          <p:cNvSpPr txBox="1">
            <a:spLocks noGrp="1"/>
          </p:cNvSpPr>
          <p:nvPr>
            <p:ph type="title"/>
          </p:nvPr>
        </p:nvSpPr>
        <p:spPr>
          <a:xfrm>
            <a:off x="3516407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/>
                <a:sym typeface="Arial"/>
              </a:rPr>
              <a:t>Caveat 2a: so are brightness and contrast</a:t>
            </a:r>
            <a:endParaRPr sz="28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cs typeface="Arial"/>
              <a:sym typeface="Arial"/>
            </a:endParaRPr>
          </a:p>
        </p:txBody>
      </p:sp>
      <p:pic>
        <p:nvPicPr>
          <p:cNvPr id="738" name="Google Shape;738;p55"/>
          <p:cNvPicPr preferRelativeResize="0"/>
          <p:nvPr/>
        </p:nvPicPr>
        <p:blipFill rotWithShape="1">
          <a:blip r:embed="rId3"/>
          <a:srcRect t="14282" r="1535"/>
          <a:stretch/>
        </p:blipFill>
        <p:spPr>
          <a:xfrm>
            <a:off x="2895601" y="1219200"/>
            <a:ext cx="9166413" cy="4960414"/>
          </a:xfrm>
          <a:prstGeom prst="rect">
            <a:avLst/>
          </a:prstGeom>
          <a:noFill/>
          <a:ln>
            <a:noFill/>
          </a:ln>
        </p:spPr>
      </p:pic>
      <p:sp>
        <p:nvSpPr>
          <p:cNvPr id="739" name="Google Shape;739;p55"/>
          <p:cNvSpPr/>
          <p:nvPr/>
        </p:nvSpPr>
        <p:spPr>
          <a:xfrm>
            <a:off x="4800600" y="3284014"/>
            <a:ext cx="381000" cy="914400"/>
          </a:xfrm>
          <a:prstGeom prst="rect">
            <a:avLst/>
          </a:prstGeom>
          <a:solidFill>
            <a:srgbClr val="6D6D6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0" name="Google Shape;740;p55"/>
          <p:cNvSpPr/>
          <p:nvPr/>
        </p:nvSpPr>
        <p:spPr>
          <a:xfrm>
            <a:off x="6477000" y="3284014"/>
            <a:ext cx="381000" cy="914400"/>
          </a:xfrm>
          <a:prstGeom prst="rect">
            <a:avLst/>
          </a:prstGeom>
          <a:solidFill>
            <a:srgbClr val="6D6D6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1" name="Google Shape;741;p55"/>
          <p:cNvSpPr/>
          <p:nvPr/>
        </p:nvSpPr>
        <p:spPr>
          <a:xfrm>
            <a:off x="8305800" y="3284014"/>
            <a:ext cx="381000" cy="914400"/>
          </a:xfrm>
          <a:prstGeom prst="rect">
            <a:avLst/>
          </a:prstGeom>
          <a:solidFill>
            <a:srgbClr val="6D6D6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2" name="Google Shape;742;p55"/>
          <p:cNvSpPr/>
          <p:nvPr/>
        </p:nvSpPr>
        <p:spPr>
          <a:xfrm>
            <a:off x="10058400" y="3284014"/>
            <a:ext cx="381000" cy="914400"/>
          </a:xfrm>
          <a:prstGeom prst="rect">
            <a:avLst/>
          </a:prstGeom>
          <a:solidFill>
            <a:srgbClr val="6D6D6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3" name="Google Shape;743;p55"/>
          <p:cNvSpPr/>
          <p:nvPr/>
        </p:nvSpPr>
        <p:spPr>
          <a:xfrm>
            <a:off x="2895600" y="3626913"/>
            <a:ext cx="9166413" cy="241701"/>
          </a:xfrm>
          <a:prstGeom prst="rect">
            <a:avLst/>
          </a:prstGeom>
          <a:solidFill>
            <a:srgbClr val="6D6D6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0BF06D-A705-C896-50F8-F0CC1352EBA9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Color phenomena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7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8" name="Google Shape;748;p56"/>
          <p:cNvPicPr preferRelativeResize="0"/>
          <p:nvPr/>
        </p:nvPicPr>
        <p:blipFill rotWithShape="1">
          <a:blip r:embed="rId3">
            <a:alphaModFix/>
          </a:blip>
          <a:srcRect r="50000"/>
          <a:stretch/>
        </p:blipFill>
        <p:spPr>
          <a:xfrm>
            <a:off x="4038594" y="609601"/>
            <a:ext cx="6858000" cy="596995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9" name="Google Shape;749;p56"/>
          <p:cNvPicPr preferRelativeResize="0"/>
          <p:nvPr/>
        </p:nvPicPr>
        <p:blipFill rotWithShape="1">
          <a:blip r:embed="rId3">
            <a:alphaModFix/>
          </a:blip>
          <a:srcRect l="50138" r="-137"/>
          <a:stretch/>
        </p:blipFill>
        <p:spPr>
          <a:xfrm>
            <a:off x="4126985" y="609601"/>
            <a:ext cx="6858000" cy="5969955"/>
          </a:xfrm>
          <a:prstGeom prst="rect">
            <a:avLst/>
          </a:prstGeom>
          <a:noFill/>
          <a:ln>
            <a:noFill/>
          </a:ln>
        </p:spPr>
      </p:pic>
      <p:sp>
        <p:nvSpPr>
          <p:cNvPr id="750" name="Google Shape;750;p56"/>
          <p:cNvSpPr txBox="1">
            <a:spLocks noGrp="1"/>
          </p:cNvSpPr>
          <p:nvPr>
            <p:ph type="title"/>
          </p:nvPr>
        </p:nvSpPr>
        <p:spPr>
          <a:xfrm>
            <a:off x="3505193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/>
                <a:sym typeface="Arial"/>
              </a:rPr>
              <a:t>Caveat 3: mental models &gt; perception</a:t>
            </a:r>
            <a:endParaRPr sz="28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EE5953-2B00-4290-8928-E65CDF7EF6D1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Color phenomena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p117"/>
          <p:cNvSpPr txBox="1">
            <a:spLocks noGrp="1"/>
          </p:cNvSpPr>
          <p:nvPr>
            <p:ph type="body" idx="1"/>
          </p:nvPr>
        </p:nvSpPr>
        <p:spPr>
          <a:xfrm>
            <a:off x="3404681" y="12192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Using a poor color scheme can also cause issues with your visualization</a:t>
            </a:r>
            <a:endParaRPr sz="2400" dirty="0"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4A40BA-C8B9-770F-6226-3030FD4E49F8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Color palettes</a:t>
            </a:r>
          </a:p>
        </p:txBody>
      </p:sp>
    </p:spTree>
    <p:extLst>
      <p:ext uri="{BB962C8B-B14F-4D97-AF65-F5344CB8AC3E}">
        <p14:creationId xmlns:p14="http://schemas.microsoft.com/office/powerpoint/2010/main" val="205793648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p118"/>
          <p:cNvSpPr txBox="1">
            <a:spLocks noGrp="1"/>
          </p:cNvSpPr>
          <p:nvPr>
            <p:ph type="body" idx="1"/>
          </p:nvPr>
        </p:nvSpPr>
        <p:spPr>
          <a:xfrm>
            <a:off x="3610707" y="730202"/>
            <a:ext cx="3931920" cy="63976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b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One color dominates</a:t>
            </a:r>
            <a:endParaRPr b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61" name="Google Shape;861;p118"/>
          <p:cNvPicPr preferRelativeResize="0">
            <a:picLocks noGrp="1"/>
          </p:cNvPicPr>
          <p:nvPr>
            <p:ph type="body" idx="2"/>
          </p:nvPr>
        </p:nvPicPr>
        <p:blipFill rotWithShape="1">
          <a:blip r:embed="rId3">
            <a:alphaModFix/>
          </a:blip>
          <a:srcRect l="-539" t="13627" r="66391" b="58329"/>
          <a:stretch/>
        </p:blipFill>
        <p:spPr>
          <a:xfrm>
            <a:off x="3821723" y="1369964"/>
            <a:ext cx="3932238" cy="282103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BADA06F-5E37-0DDB-666D-C38C182B8068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Color Problems</a:t>
            </a:r>
          </a:p>
        </p:txBody>
      </p:sp>
      <p:sp>
        <p:nvSpPr>
          <p:cNvPr id="9" name="Google Shape;869;p119">
            <a:extLst>
              <a:ext uri="{FF2B5EF4-FFF2-40B4-BE49-F238E27FC236}">
                <a16:creationId xmlns:a16="http://schemas.microsoft.com/office/drawing/2014/main" id="{415EA4D4-9750-2616-9E25-93ADB562FD46}"/>
              </a:ext>
            </a:extLst>
          </p:cNvPr>
          <p:cNvSpPr txBox="1">
            <a:spLocks/>
          </p:cNvSpPr>
          <p:nvPr/>
        </p:nvSpPr>
        <p:spPr>
          <a:xfrm>
            <a:off x="7753643" y="730202"/>
            <a:ext cx="3931920" cy="63976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Font typeface="Wingdings 2" pitchFamily="18" charset="2"/>
              <a:buNone/>
              <a:defRPr sz="20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1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Difficult to distinguish</a:t>
            </a:r>
            <a:endParaRPr lang="en-US" b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" name="Google Shape;870;p119">
            <a:extLst>
              <a:ext uri="{FF2B5EF4-FFF2-40B4-BE49-F238E27FC236}">
                <a16:creationId xmlns:a16="http://schemas.microsoft.com/office/drawing/2014/main" id="{14A2EC9D-90A8-4524-C0B7-474B82D00FF2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3">
            <a:alphaModFix/>
          </a:blip>
          <a:srcRect l="32549" t="14746" r="33302" b="57211"/>
          <a:stretch/>
        </p:blipFill>
        <p:spPr>
          <a:xfrm>
            <a:off x="7753643" y="1720803"/>
            <a:ext cx="3932238" cy="2821035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878;p120">
            <a:extLst>
              <a:ext uri="{FF2B5EF4-FFF2-40B4-BE49-F238E27FC236}">
                <a16:creationId xmlns:a16="http://schemas.microsoft.com/office/drawing/2014/main" id="{F61138A2-08FB-8DF1-842D-393884444CCB}"/>
              </a:ext>
            </a:extLst>
          </p:cNvPr>
          <p:cNvSpPr txBox="1">
            <a:spLocks/>
          </p:cNvSpPr>
          <p:nvPr/>
        </p:nvSpPr>
        <p:spPr>
          <a:xfrm>
            <a:off x="5787524" y="2754923"/>
            <a:ext cx="3931920" cy="63976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Font typeface="Wingdings 2" pitchFamily="18" charset="2"/>
              <a:buNone/>
              <a:defRPr sz="20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1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Murky</a:t>
            </a:r>
          </a:p>
        </p:txBody>
      </p:sp>
      <p:pic>
        <p:nvPicPr>
          <p:cNvPr id="12" name="Google Shape;879;p120">
            <a:extLst>
              <a:ext uri="{FF2B5EF4-FFF2-40B4-BE49-F238E27FC236}">
                <a16:creationId xmlns:a16="http://schemas.microsoft.com/office/drawing/2014/main" id="{7727C180-4FD7-5893-3A45-296B13FA354B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3">
            <a:alphaModFix/>
          </a:blip>
          <a:srcRect l="67521" t="13514" r="-1668" b="58442"/>
          <a:stretch/>
        </p:blipFill>
        <p:spPr>
          <a:xfrm>
            <a:off x="5787524" y="3745524"/>
            <a:ext cx="3932238" cy="28210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7" name="Google Shape;887;p121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l="3706" r="3706"/>
          <a:stretch/>
        </p:blipFill>
        <p:spPr>
          <a:xfrm>
            <a:off x="3587261" y="1227875"/>
            <a:ext cx="4038600" cy="4718304"/>
          </a:xfrm>
          <a:prstGeom prst="rect">
            <a:avLst/>
          </a:prstGeom>
          <a:noFill/>
          <a:ln>
            <a:noFill/>
          </a:ln>
        </p:spPr>
      </p:pic>
      <p:sp>
        <p:nvSpPr>
          <p:cNvPr id="888" name="Google Shape;888;p121"/>
          <p:cNvSpPr txBox="1">
            <a:spLocks noGrp="1"/>
          </p:cNvSpPr>
          <p:nvPr>
            <p:ph type="body" idx="2"/>
          </p:nvPr>
        </p:nvSpPr>
        <p:spPr>
          <a:xfrm>
            <a:off x="7778261" y="1227875"/>
            <a:ext cx="4038600" cy="471830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b" anchorCtr="0">
            <a:no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 out of every 8 </a:t>
            </a: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people has just 2 types of color receptors (rather than 3)</a:t>
            </a: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89" name="Google Shape;889;p1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778261" y="926123"/>
            <a:ext cx="4038600" cy="40386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23971DA-39AE-063A-68DF-1BBC7277FD8F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321711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Fun fact: “colorblindness”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124"/>
          <p:cNvSpPr txBox="1">
            <a:spLocks noGrp="1"/>
          </p:cNvSpPr>
          <p:nvPr>
            <p:ph type="body" idx="1"/>
          </p:nvPr>
        </p:nvSpPr>
        <p:spPr>
          <a:xfrm>
            <a:off x="3511971" y="16002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Need color scheme that converts well to grey scale</a:t>
            </a:r>
            <a:endParaRPr sz="2400" dirty="0">
              <a:ea typeface="Arial"/>
              <a:cs typeface="Arial"/>
              <a:sym typeface="Arial"/>
            </a:endParaRPr>
          </a:p>
        </p:txBody>
      </p:sp>
      <p:pic>
        <p:nvPicPr>
          <p:cNvPr id="914" name="Google Shape;914;p124"/>
          <p:cNvPicPr preferRelativeResize="0"/>
          <p:nvPr/>
        </p:nvPicPr>
        <p:blipFill rotWithShape="1">
          <a:blip r:embed="rId3">
            <a:alphaModFix/>
          </a:blip>
          <a:srcRect b="52569"/>
          <a:stretch/>
        </p:blipFill>
        <p:spPr>
          <a:xfrm>
            <a:off x="3511971" y="2271520"/>
            <a:ext cx="8169165" cy="371000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FC30DC7-FC71-B10D-9FA1-7EE6F2AC324F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What happens when you print?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33"/>
          <p:cNvSpPr txBox="1">
            <a:spLocks noGrp="1"/>
          </p:cNvSpPr>
          <p:nvPr>
            <p:ph type="body" idx="1"/>
          </p:nvPr>
        </p:nvSpPr>
        <p:spPr>
          <a:xfrm>
            <a:off x="3817489" y="955964"/>
            <a:ext cx="7266712" cy="460118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>
                <a:ea typeface="Arial"/>
                <a:cs typeface="Arial"/>
                <a:sym typeface="Arial"/>
              </a:rPr>
              <a:t>We interpret objects that are </a:t>
            </a:r>
            <a:r>
              <a:rPr lang="en-US" sz="2400" b="1" dirty="0">
                <a:ea typeface="Arial"/>
                <a:cs typeface="Arial"/>
                <a:sym typeface="Arial"/>
              </a:rPr>
              <a:t>close</a:t>
            </a:r>
            <a:r>
              <a:rPr lang="en-US" sz="2400" dirty="0">
                <a:ea typeface="Arial"/>
                <a:cs typeface="Arial"/>
                <a:sym typeface="Arial"/>
              </a:rPr>
              <a:t> to each other as a group</a:t>
            </a:r>
            <a:endParaRPr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5B0622-6EFF-7BBD-7FF9-EC20E56223F6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Law of Proximity</a:t>
            </a:r>
          </a:p>
        </p:txBody>
      </p:sp>
      <p:pic>
        <p:nvPicPr>
          <p:cNvPr id="4" name="Picture 3" descr="A close-up of a pill&#10;&#10;Description automatically generated">
            <a:extLst>
              <a:ext uri="{FF2B5EF4-FFF2-40B4-BE49-F238E27FC236}">
                <a16:creationId xmlns:a16="http://schemas.microsoft.com/office/drawing/2014/main" id="{F0954E6C-37A4-68CE-416C-523A186FEB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4485" y="2085363"/>
            <a:ext cx="7772400" cy="3119416"/>
          </a:xfrm>
          <a:prstGeom prst="rect">
            <a:avLst/>
          </a:prstGeom>
        </p:spPr>
      </p:pic>
      <p:sp>
        <p:nvSpPr>
          <p:cNvPr id="6" name="Frame 5">
            <a:extLst>
              <a:ext uri="{FF2B5EF4-FFF2-40B4-BE49-F238E27FC236}">
                <a16:creationId xmlns:a16="http://schemas.microsoft.com/office/drawing/2014/main" id="{D33700A2-DD81-090A-F4A9-58D6EFC200F4}"/>
              </a:ext>
            </a:extLst>
          </p:cNvPr>
          <p:cNvSpPr/>
          <p:nvPr/>
        </p:nvSpPr>
        <p:spPr>
          <a:xfrm>
            <a:off x="3817489" y="2145323"/>
            <a:ext cx="3181188" cy="3037792"/>
          </a:xfrm>
          <a:prstGeom prst="frame">
            <a:avLst>
              <a:gd name="adj1" fmla="val 733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Frame 6">
            <a:extLst>
              <a:ext uri="{FF2B5EF4-FFF2-40B4-BE49-F238E27FC236}">
                <a16:creationId xmlns:a16="http://schemas.microsoft.com/office/drawing/2014/main" id="{8E1E5D00-F3B5-FCA9-40CD-4110E71B6814}"/>
              </a:ext>
            </a:extLst>
          </p:cNvPr>
          <p:cNvSpPr/>
          <p:nvPr/>
        </p:nvSpPr>
        <p:spPr>
          <a:xfrm>
            <a:off x="7592319" y="2152161"/>
            <a:ext cx="1282050" cy="3037792"/>
          </a:xfrm>
          <a:prstGeom prst="frame">
            <a:avLst>
              <a:gd name="adj1" fmla="val 1922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Frame 7">
            <a:extLst>
              <a:ext uri="{FF2B5EF4-FFF2-40B4-BE49-F238E27FC236}">
                <a16:creationId xmlns:a16="http://schemas.microsoft.com/office/drawing/2014/main" id="{CD5773CA-B186-D4EF-5591-F10DEFEC997B}"/>
              </a:ext>
            </a:extLst>
          </p:cNvPr>
          <p:cNvSpPr/>
          <p:nvPr/>
        </p:nvSpPr>
        <p:spPr>
          <a:xfrm>
            <a:off x="8874369" y="2152161"/>
            <a:ext cx="1282050" cy="3037792"/>
          </a:xfrm>
          <a:prstGeom prst="frame">
            <a:avLst>
              <a:gd name="adj1" fmla="val 1922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Frame 8">
            <a:extLst>
              <a:ext uri="{FF2B5EF4-FFF2-40B4-BE49-F238E27FC236}">
                <a16:creationId xmlns:a16="http://schemas.microsoft.com/office/drawing/2014/main" id="{E4993BDE-BAB6-A2CB-0DF6-BB09C325C0D1}"/>
              </a:ext>
            </a:extLst>
          </p:cNvPr>
          <p:cNvSpPr/>
          <p:nvPr/>
        </p:nvSpPr>
        <p:spPr>
          <a:xfrm>
            <a:off x="10210797" y="2152162"/>
            <a:ext cx="1282050" cy="3037792"/>
          </a:xfrm>
          <a:prstGeom prst="frame">
            <a:avLst>
              <a:gd name="adj1" fmla="val 1922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p117"/>
          <p:cNvSpPr txBox="1">
            <a:spLocks noGrp="1"/>
          </p:cNvSpPr>
          <p:nvPr>
            <p:ph type="body" idx="1"/>
          </p:nvPr>
        </p:nvSpPr>
        <p:spPr>
          <a:xfrm>
            <a:off x="3404681" y="984738"/>
            <a:ext cx="8229600" cy="511126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u="sng" dirty="0"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colorbrewer.org</a:t>
            </a:r>
            <a:r>
              <a:rPr lang="en-US" sz="2400" dirty="0">
                <a:ea typeface="Arial"/>
                <a:cs typeface="Arial"/>
                <a:sym typeface="Arial"/>
              </a:rPr>
              <a:t> provides a whole bunch of palettes that can help us avoid these issues</a:t>
            </a:r>
            <a:endParaRPr sz="2400" dirty="0"/>
          </a:p>
          <a:p>
            <a:pPr>
              <a:lnSpc>
                <a:spcPct val="100000"/>
              </a:lnSpc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This makes life a lot easier for us!</a:t>
            </a:r>
            <a:endParaRPr sz="2400" dirty="0">
              <a:ea typeface="Arial"/>
              <a:cs typeface="Arial"/>
              <a:sym typeface="Arial"/>
            </a:endParaRPr>
          </a:p>
        </p:txBody>
      </p:sp>
      <p:pic>
        <p:nvPicPr>
          <p:cNvPr id="852" name="Google Shape;852;p117"/>
          <p:cNvPicPr preferRelativeResize="0"/>
          <p:nvPr/>
        </p:nvPicPr>
        <p:blipFill rotWithShape="1">
          <a:blip r:embed="rId4">
            <a:alphaModFix/>
          </a:blip>
          <a:srcRect r="66721"/>
          <a:stretch/>
        </p:blipFill>
        <p:spPr>
          <a:xfrm>
            <a:off x="3099882" y="2819400"/>
            <a:ext cx="2842423" cy="3238756"/>
          </a:xfrm>
          <a:prstGeom prst="rect">
            <a:avLst/>
          </a:prstGeom>
          <a:noFill/>
          <a:ln>
            <a:noFill/>
          </a:ln>
        </p:spPr>
      </p:pic>
      <p:pic>
        <p:nvPicPr>
          <p:cNvPr id="853" name="Google Shape;853;p117"/>
          <p:cNvPicPr preferRelativeResize="0"/>
          <p:nvPr/>
        </p:nvPicPr>
        <p:blipFill rotWithShape="1">
          <a:blip r:embed="rId4">
            <a:alphaModFix/>
          </a:blip>
          <a:srcRect l="32714" r="33376"/>
          <a:stretch/>
        </p:blipFill>
        <p:spPr>
          <a:xfrm>
            <a:off x="6071682" y="2819400"/>
            <a:ext cx="2896343" cy="3238756"/>
          </a:xfrm>
          <a:prstGeom prst="rect">
            <a:avLst/>
          </a:prstGeom>
          <a:noFill/>
          <a:ln>
            <a:noFill/>
          </a:ln>
        </p:spPr>
      </p:pic>
      <p:pic>
        <p:nvPicPr>
          <p:cNvPr id="854" name="Google Shape;854;p117"/>
          <p:cNvPicPr preferRelativeResize="0"/>
          <p:nvPr/>
        </p:nvPicPr>
        <p:blipFill rotWithShape="1">
          <a:blip r:embed="rId4">
            <a:alphaModFix/>
          </a:blip>
          <a:srcRect l="67654"/>
          <a:stretch/>
        </p:blipFill>
        <p:spPr>
          <a:xfrm>
            <a:off x="9176327" y="2857244"/>
            <a:ext cx="2762754" cy="323875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84A40BA-C8B9-770F-6226-3030FD4E49F8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/>
              <a:t>Colorbrewer</a:t>
            </a:r>
            <a:r>
              <a:rPr lang="en-US" dirty="0"/>
              <a:t> palettes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7B5DD561-30EA-E6E8-CEB2-87B8DEB50B87}"/>
              </a:ext>
            </a:extLst>
          </p:cNvPr>
          <p:cNvSpPr/>
          <p:nvPr/>
        </p:nvSpPr>
        <p:spPr>
          <a:xfrm>
            <a:off x="4213573" y="6096000"/>
            <a:ext cx="6611816" cy="742837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When should we use each type of color palette?</a:t>
            </a:r>
          </a:p>
        </p:txBody>
      </p:sp>
    </p:spTree>
    <p:extLst>
      <p:ext uri="{BB962C8B-B14F-4D97-AF65-F5344CB8AC3E}">
        <p14:creationId xmlns:p14="http://schemas.microsoft.com/office/powerpoint/2010/main" val="755295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57"/>
          <p:cNvSpPr txBox="1">
            <a:spLocks noGrp="1"/>
          </p:cNvSpPr>
          <p:nvPr>
            <p:ph type="body" idx="1"/>
          </p:nvPr>
        </p:nvSpPr>
        <p:spPr>
          <a:xfrm>
            <a:off x="3540370" y="84822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Visualization is about more than just aesthetics</a:t>
            </a:r>
            <a:endParaRPr sz="2400" dirty="0">
              <a:ea typeface="Arial"/>
              <a:cs typeface="Arial"/>
              <a:sym typeface="Arial"/>
            </a:endParaRPr>
          </a:p>
          <a:p>
            <a:pPr>
              <a:lnSpc>
                <a:spcPct val="100000"/>
              </a:lnSpc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There are compelling </a:t>
            </a:r>
            <a:r>
              <a:rPr lang="en-US" sz="2400" b="1" dirty="0">
                <a:ea typeface="Arial"/>
                <a:cs typeface="Arial"/>
                <a:sym typeface="Arial"/>
              </a:rPr>
              <a:t>cognitive reasons </a:t>
            </a:r>
            <a:r>
              <a:rPr lang="en-US" sz="2400" dirty="0">
                <a:ea typeface="Arial"/>
                <a:cs typeface="Arial"/>
                <a:sym typeface="Arial"/>
              </a:rPr>
              <a:t>why some visualization techniques are helpful and others aren’t</a:t>
            </a:r>
            <a:endParaRPr sz="2400" dirty="0">
              <a:ea typeface="Arial"/>
              <a:cs typeface="Arial"/>
              <a:sym typeface="Arial"/>
            </a:endParaRPr>
          </a:p>
          <a:p>
            <a:pPr>
              <a:lnSpc>
                <a:spcPct val="100000"/>
              </a:lnSpc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The choices we make about </a:t>
            </a:r>
            <a:r>
              <a:rPr lang="en-US" sz="2400" b="1" dirty="0">
                <a:ea typeface="Arial"/>
                <a:cs typeface="Arial"/>
                <a:sym typeface="Arial"/>
              </a:rPr>
              <a:t>visual mappings </a:t>
            </a:r>
            <a:r>
              <a:rPr lang="en-US" sz="2400" dirty="0">
                <a:ea typeface="Arial"/>
                <a:cs typeface="Arial"/>
                <a:sym typeface="Arial"/>
              </a:rPr>
              <a:t>can have a significant effect on performance</a:t>
            </a:r>
            <a:endParaRPr sz="2400" dirty="0"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DF681F-3A98-220F-577D-FB6DF32413DF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Takeaways: Perception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330C2-52A4-1ABA-980B-56FBC97F3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Mid Semester Assessment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AE50F6-429C-715A-C25C-1C7744AED1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55600" indent="-342900">
              <a:lnSpc>
                <a:spcPct val="100000"/>
              </a:lnSpc>
              <a:spcBef>
                <a:spcPts val="1225"/>
              </a:spcBef>
              <a:buClr>
                <a:schemeClr val="tx1">
                  <a:lumMod val="75000"/>
                  <a:lumOff val="25000"/>
                </a:schemeClr>
              </a:buClr>
              <a:buSzPct val="80000"/>
              <a:buFont typeface="Arial" panose="020B0604020202020204" pitchFamily="34" charset="0"/>
              <a:buChar char="•"/>
              <a:tabLst>
                <a:tab pos="194310" algn="l"/>
              </a:tabLst>
            </a:pPr>
            <a:r>
              <a:rPr lang="en-US" sz="2400" dirty="0">
                <a:cs typeface="Arial"/>
              </a:rPr>
              <a:t>Please watch this (90s) video: </a:t>
            </a:r>
            <a:r>
              <a:rPr lang="en-US" sz="2000" b="0" i="0" dirty="0">
                <a:solidFill>
                  <a:srgbClr val="1155CC"/>
                </a:solidFill>
                <a:effectLst/>
                <a:latin typeface="Arial" panose="020B0604020202020204" pitchFamily="34" charset="0"/>
                <a:hlinkClick r:id="rId2"/>
              </a:rPr>
              <a:t>https://smith.zoom.us/rec/share/VMw2HG9S7iKXiB9iIPUSP55brD_6y0hor5aB2IJ2G-5GK9EmTIpt8TT2-CRrovRF.swJJ83M3CzpcJCEK?startTime=1675788468000</a:t>
            </a:r>
            <a:r>
              <a:rPr lang="en-US" sz="2000" b="0" i="0" dirty="0">
                <a:solidFill>
                  <a:srgbClr val="1155CC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355600" indent="-342900">
              <a:lnSpc>
                <a:spcPct val="100000"/>
              </a:lnSpc>
              <a:spcBef>
                <a:spcPts val="1225"/>
              </a:spcBef>
              <a:buClr>
                <a:schemeClr val="tx1">
                  <a:lumMod val="75000"/>
                  <a:lumOff val="25000"/>
                </a:schemeClr>
              </a:buClr>
              <a:buSzPct val="80000"/>
              <a:buFont typeface="Arial" panose="020B0604020202020204" pitchFamily="34" charset="0"/>
              <a:buChar char="•"/>
              <a:tabLst>
                <a:tab pos="194310" algn="l"/>
              </a:tabLst>
            </a:pPr>
            <a:r>
              <a:rPr lang="en-US" sz="2400" dirty="0">
                <a:cs typeface="Arial"/>
              </a:rPr>
              <a:t>Please fille out this survey: </a:t>
            </a:r>
            <a:br>
              <a:rPr lang="en-US" sz="2000" dirty="0"/>
            </a:br>
            <a:r>
              <a:rPr lang="en-US" sz="2000" b="0" i="0" u="sng" dirty="0">
                <a:solidFill>
                  <a:srgbClr val="1155CC"/>
                </a:solidFill>
                <a:effectLst/>
                <a:latin typeface="Arial" panose="020B0604020202020204" pitchFamily="34" charset="0"/>
                <a:hlinkClick r:id="rId3"/>
              </a:rPr>
              <a:t>https://smithcollege.qualtrics.com/jfe/form/SV_1YzLF4QVTzJLRKS</a:t>
            </a:r>
            <a:r>
              <a:rPr lang="en-US" u="sng" dirty="0">
                <a:solidFill>
                  <a:srgbClr val="1155CC"/>
                </a:solidFill>
                <a:latin typeface="Arial" panose="020B0604020202020204" pitchFamily="34" charset="0"/>
              </a:rPr>
              <a:t> </a:t>
            </a:r>
            <a:r>
              <a:rPr lang="en-US" sz="2400" dirty="0">
                <a:cs typeface="Arial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0063650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58"/>
          <p:cNvSpPr txBox="1">
            <a:spLocks noGrp="1"/>
          </p:cNvSpPr>
          <p:nvPr>
            <p:ph type="body" idx="1"/>
          </p:nvPr>
        </p:nvSpPr>
        <p:spPr>
          <a:xfrm>
            <a:off x="3540369" y="986028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Find a partner and open Tableau</a:t>
            </a:r>
            <a:endParaRPr dirty="0"/>
          </a:p>
          <a:p>
            <a:pPr>
              <a:lnSpc>
                <a:spcPct val="100000"/>
              </a:lnSpc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Open a dataset of your choosing</a:t>
            </a:r>
            <a:endParaRPr dirty="0"/>
          </a:p>
          <a:p>
            <a:pPr>
              <a:lnSpc>
                <a:spcPct val="100000"/>
              </a:lnSpc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Build two visualizations on this dataset</a:t>
            </a:r>
            <a:endParaRPr dirty="0"/>
          </a:p>
          <a:p>
            <a:pPr marL="457200" lvl="1" indent="-19050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700"/>
              <a:buFont typeface="Merriweather Sans"/>
              <a:buChar char="-"/>
            </a:pPr>
            <a:r>
              <a:rPr lang="en-US" sz="2000" dirty="0">
                <a:ea typeface="Arial"/>
                <a:cs typeface="Arial"/>
                <a:sym typeface="Arial"/>
              </a:rPr>
              <a:t>One that tells the “real” story in the data (as you understand it)</a:t>
            </a:r>
            <a:endParaRPr dirty="0"/>
          </a:p>
          <a:p>
            <a:pPr marL="457200" lvl="1" indent="-19050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700"/>
              <a:buFont typeface="Merriweather Sans"/>
              <a:buChar char="-"/>
            </a:pPr>
            <a:r>
              <a:rPr lang="en-US" sz="2000" dirty="0">
                <a:ea typeface="Arial"/>
                <a:cs typeface="Arial"/>
                <a:sym typeface="Arial"/>
              </a:rPr>
              <a:t>One that uses color, size, or other cues in an intentionally misleading way</a:t>
            </a:r>
            <a:endParaRPr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55FC97-22B7-088A-A951-6AF017EB9D59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Mini-lab: perceptual tricks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p59"/>
          <p:cNvSpPr txBox="1">
            <a:spLocks noGrp="1"/>
          </p:cNvSpPr>
          <p:nvPr>
            <p:ph type="body" idx="1"/>
          </p:nvPr>
        </p:nvSpPr>
        <p:spPr>
          <a:xfrm>
            <a:off x="3512820" y="948613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What did you try?</a:t>
            </a:r>
            <a:endParaRPr sz="2400" dirty="0"/>
          </a:p>
          <a:p>
            <a:pPr>
              <a:lnSpc>
                <a:spcPct val="100000"/>
              </a:lnSpc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What did you learn about the data?</a:t>
            </a:r>
            <a:endParaRPr sz="2400" dirty="0"/>
          </a:p>
          <a:p>
            <a:pPr>
              <a:lnSpc>
                <a:spcPct val="100000"/>
              </a:lnSpc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Can you imagine a scenario that might incline someone to choose your “bad” visualization instead of a better one?</a:t>
            </a:r>
            <a:endParaRPr sz="24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9D9E18-35D9-58EE-4224-8A3274324C88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Discussion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4"/>
          <p:cNvSpPr txBox="1">
            <a:spLocks noGrp="1"/>
          </p:cNvSpPr>
          <p:nvPr>
            <p:ph type="body" idx="1"/>
          </p:nvPr>
        </p:nvSpPr>
        <p:spPr>
          <a:xfrm>
            <a:off x="3505206" y="893612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>
                <a:ea typeface="Arial"/>
                <a:cs typeface="Arial"/>
                <a:sym typeface="Arial"/>
              </a:rPr>
              <a:t>We interpret objects that are </a:t>
            </a:r>
            <a:r>
              <a:rPr lang="en-US" sz="2400" b="1" dirty="0">
                <a:ea typeface="Arial"/>
                <a:cs typeface="Arial"/>
                <a:sym typeface="Arial"/>
              </a:rPr>
              <a:t>visually similar </a:t>
            </a:r>
            <a:r>
              <a:rPr lang="en-US" sz="2400" dirty="0">
                <a:ea typeface="Arial"/>
                <a:cs typeface="Arial"/>
                <a:sym typeface="Arial"/>
              </a:rPr>
              <a:t>to each other as a group</a:t>
            </a:r>
            <a:endParaRPr sz="2400" dirty="0"/>
          </a:p>
          <a:p>
            <a:pPr indent="-53339">
              <a:lnSpc>
                <a:spcPct val="100000"/>
              </a:lnSpc>
              <a:buSzPts val="2040"/>
              <a:buNone/>
            </a:pPr>
            <a:endParaRPr sz="2400" dirty="0">
              <a:ea typeface="Arial"/>
              <a:cs typeface="Arial"/>
              <a:sym typeface="Arial"/>
            </a:endParaRPr>
          </a:p>
        </p:txBody>
      </p:sp>
      <p:sp>
        <p:nvSpPr>
          <p:cNvPr id="347" name="Google Shape;347;p34"/>
          <p:cNvSpPr/>
          <p:nvPr/>
        </p:nvSpPr>
        <p:spPr>
          <a:xfrm>
            <a:off x="5216245" y="1738743"/>
            <a:ext cx="4994558" cy="4876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grpSp>
        <p:nvGrpSpPr>
          <p:cNvPr id="348" name="Google Shape;348;p34"/>
          <p:cNvGrpSpPr/>
          <p:nvPr/>
        </p:nvGrpSpPr>
        <p:grpSpPr>
          <a:xfrm>
            <a:off x="3463645" y="2653143"/>
            <a:ext cx="2171547" cy="2615096"/>
            <a:chOff x="152400" y="2819400"/>
            <a:chExt cx="2286000" cy="2819400"/>
          </a:xfrm>
        </p:grpSpPr>
        <p:grpSp>
          <p:nvGrpSpPr>
            <p:cNvPr id="349" name="Google Shape;349;p34"/>
            <p:cNvGrpSpPr/>
            <p:nvPr/>
          </p:nvGrpSpPr>
          <p:grpSpPr>
            <a:xfrm>
              <a:off x="1828800" y="2819400"/>
              <a:ext cx="609600" cy="2819400"/>
              <a:chOff x="1828800" y="2819400"/>
              <a:chExt cx="609600" cy="2819400"/>
            </a:xfrm>
          </p:grpSpPr>
          <p:cxnSp>
            <p:nvCxnSpPr>
              <p:cNvPr id="350" name="Google Shape;350;p34"/>
              <p:cNvCxnSpPr/>
              <p:nvPr/>
            </p:nvCxnSpPr>
            <p:spPr>
              <a:xfrm>
                <a:off x="1828800" y="2819400"/>
                <a:ext cx="609600" cy="0"/>
              </a:xfrm>
              <a:prstGeom prst="straightConnector1">
                <a:avLst/>
              </a:prstGeom>
              <a:noFill/>
              <a:ln w="5715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351" name="Google Shape;351;p34"/>
              <p:cNvCxnSpPr/>
              <p:nvPr/>
            </p:nvCxnSpPr>
            <p:spPr>
              <a:xfrm>
                <a:off x="1828800" y="4191000"/>
                <a:ext cx="609600" cy="0"/>
              </a:xfrm>
              <a:prstGeom prst="straightConnector1">
                <a:avLst/>
              </a:prstGeom>
              <a:noFill/>
              <a:ln w="5715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352" name="Google Shape;352;p34"/>
              <p:cNvCxnSpPr/>
              <p:nvPr/>
            </p:nvCxnSpPr>
            <p:spPr>
              <a:xfrm>
                <a:off x="1828800" y="5638800"/>
                <a:ext cx="609600" cy="0"/>
              </a:xfrm>
              <a:prstGeom prst="straightConnector1">
                <a:avLst/>
              </a:prstGeom>
              <a:noFill/>
              <a:ln w="5715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353" name="Google Shape;353;p34"/>
              <p:cNvCxnSpPr/>
              <p:nvPr/>
            </p:nvCxnSpPr>
            <p:spPr>
              <a:xfrm>
                <a:off x="1828800" y="2819400"/>
                <a:ext cx="0" cy="2819400"/>
              </a:xfrm>
              <a:prstGeom prst="straightConnector1">
                <a:avLst/>
              </a:prstGeom>
              <a:noFill/>
              <a:ln w="5715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sp>
          <p:nvSpPr>
            <p:cNvPr id="354" name="Google Shape;354;p34"/>
            <p:cNvSpPr txBox="1"/>
            <p:nvPr/>
          </p:nvSpPr>
          <p:spPr>
            <a:xfrm>
              <a:off x="152400" y="3962400"/>
              <a:ext cx="1655622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r>
                <a:rPr lang="en-US" sz="240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“grey dots”</a:t>
              </a:r>
              <a:endParaRPr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55" name="Google Shape;355;p34"/>
          <p:cNvGrpSpPr/>
          <p:nvPr/>
        </p:nvGrpSpPr>
        <p:grpSpPr>
          <a:xfrm>
            <a:off x="9864445" y="3338943"/>
            <a:ext cx="2316317" cy="2615096"/>
            <a:chOff x="6553200" y="3505200"/>
            <a:chExt cx="2438400" cy="2819400"/>
          </a:xfrm>
        </p:grpSpPr>
        <p:grpSp>
          <p:nvGrpSpPr>
            <p:cNvPr id="356" name="Google Shape;356;p34"/>
            <p:cNvGrpSpPr/>
            <p:nvPr/>
          </p:nvGrpSpPr>
          <p:grpSpPr>
            <a:xfrm flipH="1">
              <a:off x="6553200" y="3505200"/>
              <a:ext cx="609600" cy="2819400"/>
              <a:chOff x="1828800" y="2819400"/>
              <a:chExt cx="609600" cy="2819400"/>
            </a:xfrm>
          </p:grpSpPr>
          <p:cxnSp>
            <p:nvCxnSpPr>
              <p:cNvPr id="357" name="Google Shape;357;p34"/>
              <p:cNvCxnSpPr/>
              <p:nvPr/>
            </p:nvCxnSpPr>
            <p:spPr>
              <a:xfrm>
                <a:off x="1828800" y="2819400"/>
                <a:ext cx="609600" cy="0"/>
              </a:xfrm>
              <a:prstGeom prst="straightConnector1">
                <a:avLst/>
              </a:prstGeom>
              <a:noFill/>
              <a:ln w="5715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358" name="Google Shape;358;p34"/>
              <p:cNvCxnSpPr/>
              <p:nvPr/>
            </p:nvCxnSpPr>
            <p:spPr>
              <a:xfrm>
                <a:off x="1828800" y="4191000"/>
                <a:ext cx="609600" cy="0"/>
              </a:xfrm>
              <a:prstGeom prst="straightConnector1">
                <a:avLst/>
              </a:prstGeom>
              <a:noFill/>
              <a:ln w="5715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359" name="Google Shape;359;p34"/>
              <p:cNvCxnSpPr/>
              <p:nvPr/>
            </p:nvCxnSpPr>
            <p:spPr>
              <a:xfrm>
                <a:off x="1828800" y="5638800"/>
                <a:ext cx="609600" cy="0"/>
              </a:xfrm>
              <a:prstGeom prst="straightConnector1">
                <a:avLst/>
              </a:prstGeom>
              <a:noFill/>
              <a:ln w="5715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360" name="Google Shape;360;p34"/>
              <p:cNvCxnSpPr/>
              <p:nvPr/>
            </p:nvCxnSpPr>
            <p:spPr>
              <a:xfrm>
                <a:off x="1828800" y="2819400"/>
                <a:ext cx="0" cy="2819400"/>
              </a:xfrm>
              <a:prstGeom prst="straightConnector1">
                <a:avLst/>
              </a:prstGeom>
              <a:noFill/>
              <a:ln w="5715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sp>
          <p:nvSpPr>
            <p:cNvPr id="361" name="Google Shape;361;p34"/>
            <p:cNvSpPr txBox="1"/>
            <p:nvPr/>
          </p:nvSpPr>
          <p:spPr>
            <a:xfrm>
              <a:off x="7216204" y="4619266"/>
              <a:ext cx="1775396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r>
                <a:rPr lang="en-US"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“black dots”</a:t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C28518-8AEC-E7A5-4C37-92FF30B4C2F4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Law of Similarity</a:t>
            </a:r>
          </a:p>
        </p:txBody>
      </p:sp>
      <p:pic>
        <p:nvPicPr>
          <p:cNvPr id="4" name="Picture 3" descr="A black and white circle pattern&#10;&#10;Description automatically generated">
            <a:extLst>
              <a:ext uri="{FF2B5EF4-FFF2-40B4-BE49-F238E27FC236}">
                <a16:creationId xmlns:a16="http://schemas.microsoft.com/office/drawing/2014/main" id="{65E81FB3-CB3A-AE0A-3175-89990C8077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8432" y="2451528"/>
            <a:ext cx="3688379" cy="37414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35"/>
          <p:cNvSpPr txBox="1">
            <a:spLocks noGrp="1"/>
          </p:cNvSpPr>
          <p:nvPr>
            <p:ph type="body" idx="1"/>
          </p:nvPr>
        </p:nvSpPr>
        <p:spPr>
          <a:xfrm>
            <a:off x="3534229" y="905268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>
                <a:ea typeface="Arial"/>
                <a:cs typeface="Arial"/>
                <a:sym typeface="Arial"/>
              </a:rPr>
              <a:t>When parts of a picture are missing, we fill in the visual gap</a:t>
            </a:r>
            <a:endParaRPr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F386A4-30FF-E185-C12E-37B84C3D1FED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Law of Closure</a:t>
            </a:r>
          </a:p>
        </p:txBody>
      </p:sp>
      <p:pic>
        <p:nvPicPr>
          <p:cNvPr id="2052" name="Picture 4" descr="WWF logo">
            <a:extLst>
              <a:ext uri="{FF2B5EF4-FFF2-40B4-BE49-F238E27FC236}">
                <a16:creationId xmlns:a16="http://schemas.microsoft.com/office/drawing/2014/main" id="{90FFF0CB-712A-D938-AB70-F52A1948F6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306" y="1652815"/>
            <a:ext cx="2985407" cy="4442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rc 5">
            <a:extLst>
              <a:ext uri="{FF2B5EF4-FFF2-40B4-BE49-F238E27FC236}">
                <a16:creationId xmlns:a16="http://schemas.microsoft.com/office/drawing/2014/main" id="{20B4FB92-1BD7-B37D-59BC-ABB801CC1CD6}"/>
              </a:ext>
            </a:extLst>
          </p:cNvPr>
          <p:cNvSpPr/>
          <p:nvPr/>
        </p:nvSpPr>
        <p:spPr>
          <a:xfrm rot="16515343">
            <a:off x="6505974" y="1814287"/>
            <a:ext cx="798286" cy="1436914"/>
          </a:xfrm>
          <a:prstGeom prst="arc">
            <a:avLst>
              <a:gd name="adj1" fmla="val 19082292"/>
              <a:gd name="adj2" fmla="val 0"/>
            </a:avLst>
          </a:prstGeom>
          <a:ln w="762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c 6">
            <a:extLst>
              <a:ext uri="{FF2B5EF4-FFF2-40B4-BE49-F238E27FC236}">
                <a16:creationId xmlns:a16="http://schemas.microsoft.com/office/drawing/2014/main" id="{79F318F8-268D-2004-5487-1ABC13E4D3AD}"/>
              </a:ext>
            </a:extLst>
          </p:cNvPr>
          <p:cNvSpPr/>
          <p:nvPr/>
        </p:nvSpPr>
        <p:spPr>
          <a:xfrm rot="16515343">
            <a:off x="7330489" y="1716804"/>
            <a:ext cx="798286" cy="1436914"/>
          </a:xfrm>
          <a:prstGeom prst="arc">
            <a:avLst>
              <a:gd name="adj1" fmla="val 19082292"/>
              <a:gd name="adj2" fmla="val 3247823"/>
            </a:avLst>
          </a:prstGeom>
          <a:ln w="762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36"/>
          <p:cNvSpPr txBox="1">
            <a:spLocks noGrp="1"/>
          </p:cNvSpPr>
          <p:nvPr>
            <p:ph type="body" idx="1"/>
          </p:nvPr>
        </p:nvSpPr>
        <p:spPr>
          <a:xfrm>
            <a:off x="3477500" y="990596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>
                <a:ea typeface="Arial"/>
                <a:cs typeface="Arial"/>
                <a:sym typeface="Arial"/>
              </a:rPr>
              <a:t>We perceive objects as being symmetrical, arranged around a center point</a:t>
            </a:r>
            <a:endParaRPr sz="2400" dirty="0">
              <a:ea typeface="Arial"/>
              <a:cs typeface="Arial"/>
              <a:sym typeface="Arial"/>
            </a:endParaRPr>
          </a:p>
        </p:txBody>
      </p:sp>
      <p:sp>
        <p:nvSpPr>
          <p:cNvPr id="378" name="Google Shape;378;p36"/>
          <p:cNvSpPr txBox="1"/>
          <p:nvPr/>
        </p:nvSpPr>
        <p:spPr>
          <a:xfrm>
            <a:off x="4010431" y="2438396"/>
            <a:ext cx="7163740" cy="1569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r>
              <a:rPr lang="en-US" sz="9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    ] {    } [    ]</a:t>
            </a:r>
            <a:endParaRPr sz="96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79" name="Google Shape;379;p36"/>
          <p:cNvGrpSpPr/>
          <p:nvPr/>
        </p:nvGrpSpPr>
        <p:grpSpPr>
          <a:xfrm>
            <a:off x="5153900" y="2666996"/>
            <a:ext cx="4876800" cy="1447800"/>
            <a:chOff x="2133600" y="3276600"/>
            <a:chExt cx="4876800" cy="1447800"/>
          </a:xfrm>
        </p:grpSpPr>
        <p:cxnSp>
          <p:nvCxnSpPr>
            <p:cNvPr id="380" name="Google Shape;380;p36"/>
            <p:cNvCxnSpPr/>
            <p:nvPr/>
          </p:nvCxnSpPr>
          <p:spPr>
            <a:xfrm>
              <a:off x="2133600" y="3276600"/>
              <a:ext cx="0" cy="1447800"/>
            </a:xfrm>
            <a:prstGeom prst="straightConnector1">
              <a:avLst/>
            </a:prstGeom>
            <a:noFill/>
            <a:ln w="38100" cap="rnd" cmpd="sng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81" name="Google Shape;381;p36"/>
            <p:cNvCxnSpPr/>
            <p:nvPr/>
          </p:nvCxnSpPr>
          <p:spPr>
            <a:xfrm>
              <a:off x="7010400" y="3276600"/>
              <a:ext cx="0" cy="1447800"/>
            </a:xfrm>
            <a:prstGeom prst="straightConnector1">
              <a:avLst/>
            </a:prstGeom>
            <a:noFill/>
            <a:ln w="38100" cap="rnd" cmpd="sng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82" name="Google Shape;382;p36"/>
            <p:cNvCxnSpPr/>
            <p:nvPr/>
          </p:nvCxnSpPr>
          <p:spPr>
            <a:xfrm>
              <a:off x="4572000" y="3276600"/>
              <a:ext cx="0" cy="1447800"/>
            </a:xfrm>
            <a:prstGeom prst="straightConnector1">
              <a:avLst/>
            </a:prstGeom>
            <a:noFill/>
            <a:ln w="38100" cap="rnd" cmpd="sng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sp>
        <p:nvSpPr>
          <p:cNvPr id="383" name="Google Shape;383;p36"/>
          <p:cNvSpPr/>
          <p:nvPr/>
        </p:nvSpPr>
        <p:spPr>
          <a:xfrm>
            <a:off x="4126724" y="2743196"/>
            <a:ext cx="2057400" cy="1295400"/>
          </a:xfrm>
          <a:prstGeom prst="rect">
            <a:avLst/>
          </a:prstGeom>
          <a:noFill/>
          <a:ln w="38100" cap="flat" cmpd="sng">
            <a:solidFill>
              <a:srgbClr val="292934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4" name="Google Shape;384;p36"/>
          <p:cNvSpPr/>
          <p:nvPr/>
        </p:nvSpPr>
        <p:spPr>
          <a:xfrm>
            <a:off x="6449300" y="2743196"/>
            <a:ext cx="2286000" cy="1295400"/>
          </a:xfrm>
          <a:prstGeom prst="rect">
            <a:avLst/>
          </a:prstGeom>
          <a:noFill/>
          <a:ln w="38100" cap="flat" cmpd="sng">
            <a:solidFill>
              <a:srgbClr val="292934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5" name="Google Shape;385;p36"/>
          <p:cNvSpPr/>
          <p:nvPr/>
        </p:nvSpPr>
        <p:spPr>
          <a:xfrm>
            <a:off x="9009620" y="2743196"/>
            <a:ext cx="2057400" cy="1295400"/>
          </a:xfrm>
          <a:prstGeom prst="rect">
            <a:avLst/>
          </a:prstGeom>
          <a:noFill/>
          <a:ln w="38100" cap="flat" cmpd="sng">
            <a:solidFill>
              <a:srgbClr val="292934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86" name="Google Shape;386;p36"/>
          <p:cNvGrpSpPr/>
          <p:nvPr/>
        </p:nvGrpSpPr>
        <p:grpSpPr>
          <a:xfrm>
            <a:off x="5992100" y="1904997"/>
            <a:ext cx="3200400" cy="762001"/>
            <a:chOff x="2971800" y="2514600"/>
            <a:chExt cx="3200400" cy="762001"/>
          </a:xfrm>
        </p:grpSpPr>
        <p:grpSp>
          <p:nvGrpSpPr>
            <p:cNvPr id="387" name="Google Shape;387;p36"/>
            <p:cNvGrpSpPr/>
            <p:nvPr/>
          </p:nvGrpSpPr>
          <p:grpSpPr>
            <a:xfrm rot="10800000" flipH="1">
              <a:off x="2971800" y="3124200"/>
              <a:ext cx="3200400" cy="152401"/>
              <a:chOff x="2971800" y="4724400"/>
              <a:chExt cx="3200400" cy="152401"/>
            </a:xfrm>
          </p:grpSpPr>
          <p:sp>
            <p:nvSpPr>
              <p:cNvPr id="388" name="Google Shape;388;p36"/>
              <p:cNvSpPr/>
              <p:nvPr/>
            </p:nvSpPr>
            <p:spPr>
              <a:xfrm rot="-5400000">
                <a:off x="3276600" y="4419600"/>
                <a:ext cx="152400" cy="762000"/>
              </a:xfrm>
              <a:prstGeom prst="leftBracket">
                <a:avLst>
                  <a:gd name="adj" fmla="val 8333"/>
                </a:avLst>
              </a:prstGeom>
              <a:noFill/>
              <a:ln w="381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endParaRPr>
                  <a:solidFill>
                    <a:schemeClr val="tx1">
                      <a:lumMod val="75000"/>
                      <a:lumOff val="25000"/>
                    </a:schemeClr>
                  </a:solidFill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9" name="Google Shape;389;p36"/>
              <p:cNvSpPr/>
              <p:nvPr/>
            </p:nvSpPr>
            <p:spPr>
              <a:xfrm rot="-5400000">
                <a:off x="5715000" y="4419601"/>
                <a:ext cx="152400" cy="762000"/>
              </a:xfrm>
              <a:prstGeom prst="leftBracket">
                <a:avLst>
                  <a:gd name="adj" fmla="val 8333"/>
                </a:avLst>
              </a:prstGeom>
              <a:noFill/>
              <a:ln w="381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endParaRPr>
                  <a:solidFill>
                    <a:schemeClr val="tx1">
                      <a:lumMod val="75000"/>
                      <a:lumOff val="25000"/>
                    </a:schemeClr>
                  </a:solidFill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90" name="Google Shape;390;p36"/>
            <p:cNvSpPr txBox="1"/>
            <p:nvPr/>
          </p:nvSpPr>
          <p:spPr>
            <a:xfrm>
              <a:off x="3429000" y="2514600"/>
              <a:ext cx="2305439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r>
                <a:rPr lang="en-US" sz="2400">
                  <a:solidFill>
                    <a:schemeClr val="tx1">
                      <a:lumMod val="75000"/>
                      <a:lumOff val="25000"/>
                    </a:schemeClr>
                  </a:solidFill>
                  <a:ea typeface="Arial"/>
                  <a:cs typeface="Arial"/>
                  <a:sym typeface="Arial"/>
                </a:rPr>
                <a:t>law of proximity</a:t>
              </a:r>
              <a:endParaRPr sz="2400">
                <a:solidFill>
                  <a:schemeClr val="tx1">
                    <a:lumMod val="75000"/>
                    <a:lumOff val="25000"/>
                  </a:schemeClr>
                </a:solidFill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91" name="Google Shape;391;p36"/>
          <p:cNvGrpSpPr/>
          <p:nvPr/>
        </p:nvGrpSpPr>
        <p:grpSpPr>
          <a:xfrm>
            <a:off x="4315700" y="4114797"/>
            <a:ext cx="6553200" cy="766465"/>
            <a:chOff x="1295400" y="4724400"/>
            <a:chExt cx="6553200" cy="766465"/>
          </a:xfrm>
        </p:grpSpPr>
        <p:grpSp>
          <p:nvGrpSpPr>
            <p:cNvPr id="392" name="Google Shape;392;p36"/>
            <p:cNvGrpSpPr/>
            <p:nvPr/>
          </p:nvGrpSpPr>
          <p:grpSpPr>
            <a:xfrm rot="10800000" flipH="1">
              <a:off x="1295400" y="4724400"/>
              <a:ext cx="6553200" cy="152401"/>
              <a:chOff x="1295400" y="3124200"/>
              <a:chExt cx="6553200" cy="152401"/>
            </a:xfrm>
          </p:grpSpPr>
          <p:sp>
            <p:nvSpPr>
              <p:cNvPr id="393" name="Google Shape;393;p36"/>
              <p:cNvSpPr/>
              <p:nvPr/>
            </p:nvSpPr>
            <p:spPr>
              <a:xfrm rot="-5400000" flipH="1">
                <a:off x="2057400" y="2362200"/>
                <a:ext cx="152400" cy="1676400"/>
              </a:xfrm>
              <a:prstGeom prst="leftBracket">
                <a:avLst>
                  <a:gd name="adj" fmla="val 8333"/>
                </a:avLst>
              </a:prstGeom>
              <a:noFill/>
              <a:ln w="381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endParaRPr>
                  <a:solidFill>
                    <a:schemeClr val="tx1">
                      <a:lumMod val="75000"/>
                      <a:lumOff val="25000"/>
                    </a:schemeClr>
                  </a:solidFill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4" name="Google Shape;394;p36"/>
              <p:cNvSpPr/>
              <p:nvPr/>
            </p:nvSpPr>
            <p:spPr>
              <a:xfrm rot="-5400000" flipH="1">
                <a:off x="4495800" y="2362201"/>
                <a:ext cx="152400" cy="1676400"/>
              </a:xfrm>
              <a:prstGeom prst="leftBracket">
                <a:avLst>
                  <a:gd name="adj" fmla="val 8333"/>
                </a:avLst>
              </a:prstGeom>
              <a:noFill/>
              <a:ln w="381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endParaRPr>
                  <a:solidFill>
                    <a:schemeClr val="tx1">
                      <a:lumMod val="75000"/>
                      <a:lumOff val="25000"/>
                    </a:schemeClr>
                  </a:solidFill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5" name="Google Shape;395;p36"/>
              <p:cNvSpPr/>
              <p:nvPr/>
            </p:nvSpPr>
            <p:spPr>
              <a:xfrm rot="-5400000" flipH="1">
                <a:off x="6934200" y="2362201"/>
                <a:ext cx="152400" cy="1676400"/>
              </a:xfrm>
              <a:prstGeom prst="leftBracket">
                <a:avLst>
                  <a:gd name="adj" fmla="val 8333"/>
                </a:avLst>
              </a:prstGeom>
              <a:noFill/>
              <a:ln w="381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endParaRPr>
                  <a:solidFill>
                    <a:schemeClr val="tx1">
                      <a:lumMod val="75000"/>
                      <a:lumOff val="25000"/>
                    </a:schemeClr>
                  </a:solidFill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96" name="Google Shape;396;p36"/>
            <p:cNvSpPr txBox="1"/>
            <p:nvPr/>
          </p:nvSpPr>
          <p:spPr>
            <a:xfrm>
              <a:off x="2149552" y="5029200"/>
              <a:ext cx="4844896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r>
                <a: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Arial"/>
                  <a:cs typeface="Arial"/>
                  <a:sym typeface="Arial"/>
                </a:rPr>
                <a:t>law of symmetry + law of similarity</a:t>
              </a:r>
              <a:endParaRPr sz="2400" dirty="0">
                <a:solidFill>
                  <a:schemeClr val="tx1">
                    <a:lumMod val="75000"/>
                    <a:lumOff val="25000"/>
                  </a:schemeClr>
                </a:solidFill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C46EC14-962D-0F61-D7AB-FCA6D023DDCA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Law of Symmetry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Frame">
  <a:themeElements>
    <a:clrScheme name="Frame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18A1B607-7BAE-46D6-8090-545AC7BDD73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981</TotalTime>
  <Words>1961</Words>
  <Application>Microsoft Macintosh PowerPoint</Application>
  <PresentationFormat>Widescreen</PresentationFormat>
  <Paragraphs>296</Paragraphs>
  <Slides>64</Slides>
  <Notes>60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71" baseType="lpstr">
      <vt:lpstr>Arial</vt:lpstr>
      <vt:lpstr>Calibri</vt:lpstr>
      <vt:lpstr>Corbel</vt:lpstr>
      <vt:lpstr>Merriweather Sans</vt:lpstr>
      <vt:lpstr>Roboto</vt:lpstr>
      <vt:lpstr>Wingdings 2</vt:lpstr>
      <vt:lpstr>Frame</vt:lpstr>
      <vt:lpstr>Communicating with Data – Perception and Color</vt:lpstr>
      <vt:lpstr>Notes on HW01</vt:lpstr>
      <vt:lpstr>Plan for Today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Some things are processed slowly</vt:lpstr>
      <vt:lpstr>Others are incredibly fast</vt:lpstr>
      <vt:lpstr>PowerPoint Presentation</vt:lpstr>
      <vt:lpstr>Emergence</vt:lpstr>
      <vt:lpstr>Fast = “pre-attentive processing”</vt:lpstr>
      <vt:lpstr>PowerPoint Presentation</vt:lpstr>
      <vt:lpstr>What did you see?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Ex. flicker can cause change blindness</vt:lpstr>
      <vt:lpstr>Can you see it now?</vt:lpstr>
      <vt:lpstr>Sometimes gestalt &amp; pre-attention compete</vt:lpstr>
      <vt:lpstr>PowerPoint Presentation</vt:lpstr>
      <vt:lpstr>Okay, what about attentive processing?</vt:lpstr>
      <vt:lpstr>Magnitude estimation</vt:lpstr>
      <vt:lpstr>PowerPoint Presentation</vt:lpstr>
      <vt:lpstr>Magnitude estimation</vt:lpstr>
      <vt:lpstr>“Apparent” magnitude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Caveat 1: color is perceived in context</vt:lpstr>
      <vt:lpstr>Caveat 2: difference is relative</vt:lpstr>
      <vt:lpstr>Caveat 2a: so are brightness and contrast</vt:lpstr>
      <vt:lpstr>Caveat 3: mental models &gt; perception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Mid Semester Assessment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 for Everyone – Welcome!</dc:title>
  <dc:creator>Mosca, Ab</dc:creator>
  <cp:lastModifiedBy>Ab Mosca</cp:lastModifiedBy>
  <cp:revision>32</cp:revision>
  <dcterms:created xsi:type="dcterms:W3CDTF">2023-08-03T18:49:17Z</dcterms:created>
  <dcterms:modified xsi:type="dcterms:W3CDTF">2025-01-13T19:50:21Z</dcterms:modified>
</cp:coreProperties>
</file>